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8CBA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40" autoAdjust="0"/>
    <p:restoredTop sz="94660"/>
  </p:normalViewPr>
  <p:slideViewPr>
    <p:cSldViewPr snapToGrid="0">
      <p:cViewPr varScale="1">
        <p:scale>
          <a:sx n="78" d="100"/>
          <a:sy n="78" d="100"/>
        </p:scale>
        <p:origin x="4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barChart>
        <c:barDir val="col"/>
        <c:grouping val="clustered"/>
        <c:varyColors val="0"/>
        <c:ser>
          <c:idx val="0"/>
          <c:order val="0"/>
          <c:tx>
            <c:strRef>
              <c:f>Sheet1!$B$1</c:f>
              <c:strCache>
                <c:ptCount val="1"/>
                <c:pt idx="0">
                  <c:v>市場規模（億円・記入例）</c:v>
                </c:pt>
              </c:strCache>
            </c:strRef>
          </c:tx>
          <c:spPr>
            <a:solidFill>
              <a:srgbClr val="0E8C8C"/>
            </a:solidFill>
            <a:effectLst/>
          </c:spPr>
          <c:invertIfNegative val="0"/>
          <c:cat>
            <c:strRef>
              <c:f>Sheet1!$A$2:$A$6</c:f>
              <c:strCache>
                <c:ptCount val="5"/>
                <c:pt idx="0">
                  <c:v>20X1</c:v>
                </c:pt>
                <c:pt idx="1">
                  <c:v>20X2</c:v>
                </c:pt>
                <c:pt idx="2">
                  <c:v>20X3</c:v>
                </c:pt>
                <c:pt idx="3">
                  <c:v>20X4</c:v>
                </c:pt>
                <c:pt idx="4">
                  <c:v>20X5</c:v>
                </c:pt>
              </c:strCache>
            </c:strRef>
          </c:cat>
          <c:val>
            <c:numRef>
              <c:f>Sheet1!$B$2:$B$6</c:f>
              <c:numCache>
                <c:formatCode>General</c:formatCode>
                <c:ptCount val="5"/>
                <c:pt idx="0">
                  <c:v>100</c:v>
                </c:pt>
                <c:pt idx="1">
                  <c:v>108</c:v>
                </c:pt>
                <c:pt idx="2">
                  <c:v>117</c:v>
                </c:pt>
                <c:pt idx="3">
                  <c:v>126</c:v>
                </c:pt>
                <c:pt idx="4">
                  <c:v>137</c:v>
                </c:pt>
              </c:numCache>
            </c:numRef>
          </c:val>
          <c:extLst>
            <c:ext xmlns:c16="http://schemas.microsoft.com/office/drawing/2014/chart" uri="{C3380CC4-5D6E-409C-BE32-E72D297353CC}">
              <c16:uniqueId val="{00000000-EAAE-48F4-BCE9-44D5AAD665FD}"/>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latin typeface="Meiryo"/>
              <a:cs typeface="Meiryo"/>
            </a:defRPr>
          </a:pPr>
          <a:endParaRPr lang="en-US"/>
        </a:p>
      </c:txPr>
    </c:legend>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lineChart>
        <c:grouping val="standard"/>
        <c:varyColors val="0"/>
        <c:ser>
          <c:idx val="0"/>
          <c:order val="0"/>
          <c:tx>
            <c:strRef>
              <c:f>Sheet1!$B$1</c:f>
              <c:strCache>
                <c:ptCount val="1"/>
                <c:pt idx="0">
                  <c:v>売上高</c:v>
                </c:pt>
              </c:strCache>
            </c:strRef>
          </c:tx>
          <c:spPr>
            <a:ln w="31750" cap="flat">
              <a:solidFill>
                <a:srgbClr val="0E8C8C"/>
              </a:solidFill>
              <a:prstDash val="solid"/>
              <a:round/>
            </a:ln>
            <a:effectLst/>
          </c:spPr>
          <c:marker>
            <c:symbol val="circle"/>
            <c:size val="6"/>
            <c:spPr>
              <a:solidFill>
                <a:srgbClr val="0E8C8C"/>
              </a:solidFill>
              <a:ln w="9525" cap="flat">
                <a:solidFill>
                  <a:srgbClr val="0E8C8C"/>
                </a:solidFill>
                <a:prstDash val="solid"/>
                <a:round/>
              </a:ln>
              <a:effectLst/>
            </c:spPr>
          </c:marker>
          <c:cat>
            <c:strRef>
              <c:f>Sheet1!$A$2:$A$6</c:f>
              <c:strCache>
                <c:ptCount val="5"/>
                <c:pt idx="0">
                  <c:v>1年目</c:v>
                </c:pt>
                <c:pt idx="1">
                  <c:v>2年目</c:v>
                </c:pt>
                <c:pt idx="2">
                  <c:v>3年目</c:v>
                </c:pt>
                <c:pt idx="3">
                  <c:v>4年目</c:v>
                </c:pt>
                <c:pt idx="4">
                  <c:v>5年目</c:v>
                </c:pt>
              </c:strCache>
            </c:strRef>
          </c:cat>
          <c:val>
            <c:numRef>
              <c:f>Sheet1!$B$2:$B$6</c:f>
              <c:numCache>
                <c:formatCode>General</c:formatCode>
                <c:ptCount val="5"/>
                <c:pt idx="0">
                  <c:v>20</c:v>
                </c:pt>
                <c:pt idx="1">
                  <c:v>90</c:v>
                </c:pt>
                <c:pt idx="2">
                  <c:v>210</c:v>
                </c:pt>
                <c:pt idx="3">
                  <c:v>330</c:v>
                </c:pt>
                <c:pt idx="4">
                  <c:v>450</c:v>
                </c:pt>
              </c:numCache>
            </c:numRef>
          </c:val>
          <c:smooth val="0"/>
          <c:extLst>
            <c:ext xmlns:c16="http://schemas.microsoft.com/office/drawing/2014/chart" uri="{C3380CC4-5D6E-409C-BE32-E72D297353CC}">
              <c16:uniqueId val="{00000000-A924-409B-8F14-62B0168F46FC}"/>
            </c:ext>
          </c:extLst>
        </c:ser>
        <c:ser>
          <c:idx val="1"/>
          <c:order val="1"/>
          <c:tx>
            <c:strRef>
              <c:f>Sheet1!$C$1</c:f>
              <c:strCache>
                <c:ptCount val="1"/>
                <c:pt idx="0">
                  <c:v>営業利益</c:v>
                </c:pt>
              </c:strCache>
            </c:strRef>
          </c:tx>
          <c:spPr>
            <a:ln w="31750" cap="flat">
              <a:solidFill>
                <a:srgbClr val="C98A16"/>
              </a:solidFill>
              <a:prstDash val="solid"/>
              <a:round/>
            </a:ln>
            <a:effectLst/>
          </c:spPr>
          <c:marker>
            <c:symbol val="circle"/>
            <c:size val="6"/>
            <c:spPr>
              <a:solidFill>
                <a:srgbClr val="C98A16"/>
              </a:solidFill>
              <a:ln w="9525" cap="flat">
                <a:solidFill>
                  <a:srgbClr val="C98A16"/>
                </a:solidFill>
                <a:prstDash val="solid"/>
                <a:round/>
              </a:ln>
              <a:effectLst/>
            </c:spPr>
          </c:marker>
          <c:cat>
            <c:strRef>
              <c:f>Sheet1!$A$2:$A$6</c:f>
              <c:strCache>
                <c:ptCount val="5"/>
                <c:pt idx="0">
                  <c:v>1年目</c:v>
                </c:pt>
                <c:pt idx="1">
                  <c:v>2年目</c:v>
                </c:pt>
                <c:pt idx="2">
                  <c:v>3年目</c:v>
                </c:pt>
                <c:pt idx="3">
                  <c:v>4年目</c:v>
                </c:pt>
                <c:pt idx="4">
                  <c:v>5年目</c:v>
                </c:pt>
              </c:strCache>
            </c:strRef>
          </c:cat>
          <c:val>
            <c:numRef>
              <c:f>Sheet1!$C$2:$C$6</c:f>
              <c:numCache>
                <c:formatCode>General</c:formatCode>
                <c:ptCount val="5"/>
                <c:pt idx="0">
                  <c:v>-80</c:v>
                </c:pt>
                <c:pt idx="1">
                  <c:v>-45</c:v>
                </c:pt>
                <c:pt idx="2">
                  <c:v>15</c:v>
                </c:pt>
                <c:pt idx="3">
                  <c:v>70</c:v>
                </c:pt>
                <c:pt idx="4">
                  <c:v>130</c:v>
                </c:pt>
              </c:numCache>
            </c:numRef>
          </c:val>
          <c:smooth val="0"/>
          <c:extLst>
            <c:ext xmlns:c16="http://schemas.microsoft.com/office/drawing/2014/chart" uri="{C3380CC4-5D6E-409C-BE32-E72D297353CC}">
              <c16:uniqueId val="{00000001-A924-409B-8F14-62B0168F46FC}"/>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latin typeface="Meiryo"/>
              <a:cs typeface="Meiryo"/>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5E9CC1-C706-0F49-92D6-E571CC5EEA8F}" type="slidenum">
              <a:rPr lang="en-US" smtClean="0"/>
              <a:t>2</a:t>
            </a:fld>
            <a:endParaRPr lang="en-US"/>
          </a:p>
        </p:txBody>
      </p:sp>
    </p:spTree>
    <p:extLst>
      <p:ext uri="{BB962C8B-B14F-4D97-AF65-F5344CB8AC3E}">
        <p14:creationId xmlns:p14="http://schemas.microsoft.com/office/powerpoint/2010/main" val="2778369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
    <p:bg>
      <p:bgPr>
        <a:solidFill>
          <a:srgbClr val="0F2E4C"/>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920240"/>
            <a:ext cx="5852160" cy="1371600"/>
          </a:xfrm>
          <a:prstGeom prst="rect">
            <a:avLst/>
          </a:prstGeom>
          <a:noFill/>
          <a:ln/>
        </p:spPr>
        <p:txBody>
          <a:bodyPr wrap="square" rtlCol="0"/>
          <a:lstStyle>
            <a:lvl1pPr marL="0" indent="0" algn="l">
              <a:buNone/>
              <a:defRPr lang="en-US" sz="3400" b="1" dirty="0">
                <a:solidFill>
                  <a:srgbClr val="FFFFFF"/>
                </a:solidFill>
                <a:latin typeface="Meiryo" pitchFamily="34" charset="0"/>
                <a:ea typeface="Meiryo" pitchFamily="34" charset="-122"/>
                <a:cs typeface="Meiryo" pitchFamily="34" charset="-120"/>
              </a:defRPr>
            </a:lvl1pPr>
          </a:lstStyle>
          <a:p>
            <a:pPr marL="0" indent="0" algn="l">
              <a:buNone/>
            </a:pPr>
            <a:endParaRPr lang="en-US" sz="3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FFFFFF"/>
          </a:solidFill>
          <a:ln/>
        </p:spPr>
        <p:txBody>
          <a:bodyPr/>
          <a:lstStyle/>
          <a:p>
            <a:endParaRPr lang="ja-JP" altLang="en-US"/>
          </a:p>
        </p:txBody>
      </p:sp>
      <p:sp>
        <p:nvSpPr>
          <p:cNvPr id="3" name="Shape 1"/>
          <p:cNvSpPr/>
          <p:nvPr/>
        </p:nvSpPr>
        <p:spPr>
          <a:xfrm>
            <a:off x="502920" y="329184"/>
            <a:ext cx="82296" cy="402336"/>
          </a:xfrm>
          <a:prstGeom prst="rect">
            <a:avLst/>
          </a:prstGeom>
          <a:solidFill>
            <a:srgbClr val="1AA5A5"/>
          </a:solidFill>
          <a:ln/>
        </p:spPr>
        <p:txBody>
          <a:bodyPr/>
          <a:lstStyle/>
          <a:p>
            <a:endParaRPr lang="ja-JP" altLang="en-US"/>
          </a:p>
        </p:txBody>
      </p:sp>
      <p:sp>
        <p:nvSpPr>
          <p:cNvPr id="4" name="Shape 2"/>
          <p:cNvSpPr/>
          <p:nvPr/>
        </p:nvSpPr>
        <p:spPr>
          <a:xfrm>
            <a:off x="502920" y="932688"/>
            <a:ext cx="8138160" cy="0"/>
          </a:xfrm>
          <a:prstGeom prst="line">
            <a:avLst/>
          </a:prstGeom>
          <a:noFill/>
          <a:ln w="12700">
            <a:solidFill>
              <a:srgbClr val="D8E2E8"/>
            </a:solidFill>
            <a:prstDash val="solid"/>
          </a:ln>
        </p:spPr>
        <p:txBody>
          <a:bodyPr/>
          <a:lstStyle/>
          <a:p>
            <a:endParaRPr lang="ja-JP" altLang="en-US"/>
          </a:p>
        </p:txBody>
      </p:sp>
      <p:sp>
        <p:nvSpPr>
          <p:cNvPr id="5" name="Text 3"/>
          <p:cNvSpPr>
            <a:spLocks noGrp="1"/>
          </p:cNvSpPr>
          <p:nvPr>
            <p:ph type="title" idx="103" hasCustomPrompt="1"/>
          </p:nvPr>
        </p:nvSpPr>
        <p:spPr>
          <a:xfrm>
            <a:off x="713232" y="310896"/>
            <a:ext cx="7955280" cy="530352"/>
          </a:xfrm>
          <a:prstGeom prst="rect">
            <a:avLst/>
          </a:prstGeom>
          <a:noFill/>
          <a:ln/>
        </p:spPr>
        <p:txBody>
          <a:bodyPr wrap="square" rtlCol="0"/>
          <a:lstStyle>
            <a:lvl1pPr marL="0" indent="0" algn="l">
              <a:buNone/>
              <a:defRPr lang="en-US" sz="2100" b="1" dirty="0">
                <a:solidFill>
                  <a:srgbClr val="0F2E4C"/>
                </a:solidFill>
                <a:latin typeface="Meiryo" pitchFamily="34" charset="0"/>
                <a:ea typeface="Meiryo" pitchFamily="34" charset="-122"/>
                <a:cs typeface="Meiryo" pitchFamily="34" charset="-120"/>
              </a:defRPr>
            </a:lvl1pPr>
          </a:lstStyle>
          <a:p>
            <a:pPr marL="0" indent="0" algn="l">
              <a:buNone/>
            </a:pPr>
            <a:endParaRPr lang="en-US" sz="21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p:bg>
      <p:bgPr>
        <a:solidFill>
          <a:srgbClr val="F2F7F9"/>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731520" y="2011680"/>
            <a:ext cx="7680960" cy="914400"/>
          </a:xfrm>
          <a:prstGeom prst="rect">
            <a:avLst/>
          </a:prstGeom>
          <a:noFill/>
          <a:ln/>
        </p:spPr>
        <p:txBody>
          <a:bodyPr wrap="square" rtlCol="0"/>
          <a:lstStyle>
            <a:lvl1pPr marL="0" indent="0">
              <a:buNone/>
              <a:defRPr lang="en-US" sz="2800" b="1" dirty="0">
                <a:solidFill>
                  <a:srgbClr val="0F2E4C"/>
                </a:solidFill>
                <a:latin typeface="Meiryo" pitchFamily="34" charset="0"/>
                <a:ea typeface="Meiryo" pitchFamily="34" charset="-122"/>
                <a:cs typeface="Meiryo" pitchFamily="34" charset="-120"/>
              </a:defRPr>
            </a:lvl1pPr>
          </a:lstStyle>
          <a:p>
            <a:pPr marL="0" indent="0">
              <a:buNone/>
            </a:pPr>
            <a:endParaRPr lang="en-US" sz="28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183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process-office.jp/"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5" name="rule">
            <a:extLst>
              <a:ext uri="{C183D7F6-B498-43B3-948B-1728B52AA6E4}">
                <adec:decorative xmlns:adec="http://schemas.microsoft.com/office/drawing/2017/decorative" val="1"/>
              </a:ext>
            </a:extLst>
          </p:cNvPr>
          <p:cNvSpPr/>
          <p:nvPr/>
        </p:nvSpPr>
        <p:spPr>
          <a:xfrm>
            <a:off x="640080" y="1417320"/>
            <a:ext cx="1371600" cy="64008"/>
          </a:xfrm>
          <a:prstGeom prst="rect">
            <a:avLst/>
          </a:prstGeom>
          <a:solidFill>
            <a:srgbClr val="1AA5A5"/>
          </a:solidFill>
          <a:ln/>
        </p:spPr>
        <p:txBody>
          <a:bodyPr/>
          <a:lstStyle/>
          <a:p>
            <a:endParaRPr lang="ja-JP" altLang="en-US"/>
          </a:p>
        </p:txBody>
      </p:sp>
      <p:sp>
        <p:nvSpPr>
          <p:cNvPr id="6" name="Text 3"/>
          <p:cNvSpPr/>
          <p:nvPr/>
        </p:nvSpPr>
        <p:spPr>
          <a:xfrm>
            <a:off x="640080" y="1600200"/>
            <a:ext cx="5852160" cy="365760"/>
          </a:xfrm>
          <a:prstGeom prst="rect">
            <a:avLst/>
          </a:prstGeom>
          <a:noFill/>
          <a:ln/>
        </p:spPr>
        <p:txBody>
          <a:bodyPr wrap="square" rtlCol="0" anchor="ctr"/>
          <a:lstStyle/>
          <a:p>
            <a:pPr marL="0" indent="0">
              <a:buNone/>
            </a:pPr>
            <a:r>
              <a:rPr lang="en-US" sz="1400" kern="0" spc="200" dirty="0">
                <a:solidFill>
                  <a:srgbClr val="BFE3E3"/>
                </a:solidFill>
                <a:latin typeface="Meiryo" pitchFamily="34" charset="0"/>
                <a:ea typeface="Meiryo" pitchFamily="34" charset="-122"/>
                <a:cs typeface="Meiryo" pitchFamily="34" charset="-120"/>
              </a:rPr>
              <a:t>医療機器事業 新規参入</a:t>
            </a:r>
            <a:endParaRPr lang="en-US" sz="1400" dirty="0"/>
          </a:p>
        </p:txBody>
      </p:sp>
      <p:sp>
        <p:nvSpPr>
          <p:cNvPr id="7" name="Text 0"/>
          <p:cNvSpPr>
            <a:spLocks noGrp="1"/>
          </p:cNvSpPr>
          <p:nvPr>
            <p:ph type="title" idx="100" hasCustomPrompt="1"/>
          </p:nvPr>
        </p:nvSpPr>
        <p:spPr>
          <a:xfrm>
            <a:off x="640080" y="1920240"/>
            <a:ext cx="5852160" cy="1371600"/>
          </a:xfrm>
          <a:prstGeom prst="rect">
            <a:avLst/>
          </a:prstGeom>
          <a:noFill/>
          <a:ln/>
        </p:spPr>
        <p:txBody>
          <a:bodyPr wrap="square" rtlCol="0" anchor="ctr"/>
          <a:lstStyle/>
          <a:p>
            <a:pPr marL="0" indent="0" algn="l">
              <a:buNone/>
            </a:pPr>
            <a:r>
              <a:rPr lang="en-US" sz="3400" b="1" dirty="0">
                <a:solidFill>
                  <a:srgbClr val="FFFFFF"/>
                </a:solidFill>
                <a:latin typeface="Meiryo" pitchFamily="34" charset="0"/>
                <a:ea typeface="Meiryo" pitchFamily="34" charset="-122"/>
                <a:cs typeface="Meiryo" pitchFamily="34" charset="-120"/>
              </a:rPr>
              <a:t>医療機器 新規参入 事業計画</a:t>
            </a:r>
            <a:endParaRPr lang="en-US" sz="3400" dirty="0"/>
          </a:p>
        </p:txBody>
      </p:sp>
      <p:sp>
        <p:nvSpPr>
          <p:cNvPr id="8" name="Text 5"/>
          <p:cNvSpPr/>
          <p:nvPr/>
        </p:nvSpPr>
        <p:spPr>
          <a:xfrm>
            <a:off x="640080" y="3246120"/>
            <a:ext cx="5852160" cy="365760"/>
          </a:xfrm>
          <a:prstGeom prst="rect">
            <a:avLst/>
          </a:prstGeom>
          <a:noFill/>
          <a:ln/>
        </p:spPr>
        <p:txBody>
          <a:bodyPr wrap="square" rtlCol="0" anchor="ctr"/>
          <a:lstStyle/>
          <a:p>
            <a:pPr marL="0" indent="0">
              <a:buNone/>
            </a:pPr>
            <a:r>
              <a:rPr lang="en-US" sz="1500" dirty="0">
                <a:solidFill>
                  <a:srgbClr val="FFFFFF"/>
                </a:solidFill>
                <a:latin typeface="Meiryo" pitchFamily="34" charset="0"/>
                <a:ea typeface="Meiryo" pitchFamily="34" charset="-122"/>
                <a:cs typeface="Meiryo" pitchFamily="34" charset="-120"/>
              </a:rPr>
              <a:t>― 薬機法に基づく許認可手続きと上市ロードマップ ―</a:t>
            </a:r>
            <a:endParaRPr lang="en-US" sz="1500" dirty="0"/>
          </a:p>
        </p:txBody>
      </p:sp>
      <p:sp>
        <p:nvSpPr>
          <p:cNvPr id="9" name="Text 6"/>
          <p:cNvSpPr/>
          <p:nvPr/>
        </p:nvSpPr>
        <p:spPr>
          <a:xfrm>
            <a:off x="640080" y="3977640"/>
            <a:ext cx="5852160" cy="320040"/>
          </a:xfrm>
          <a:prstGeom prst="rect">
            <a:avLst/>
          </a:prstGeom>
          <a:noFill/>
          <a:ln/>
        </p:spPr>
        <p:txBody>
          <a:bodyPr wrap="square" rtlCol="0" anchor="ctr"/>
          <a:lstStyle/>
          <a:p>
            <a:pPr marL="0" indent="0">
              <a:buNone/>
            </a:pPr>
            <a:r>
              <a:rPr lang="en-US" sz="1100" dirty="0">
                <a:solidFill>
                  <a:srgbClr val="C6D5E0"/>
                </a:solidFill>
                <a:latin typeface="Meiryo" pitchFamily="34" charset="0"/>
                <a:ea typeface="Meiryo" pitchFamily="34" charset="-122"/>
                <a:cs typeface="Meiryo" pitchFamily="34" charset="-120"/>
              </a:rPr>
              <a:t>社内検討用テンプレート ／ 作成日：YYYY年MM月DD日 ／ 部署・担当者名</a:t>
            </a:r>
            <a:endParaRPr lang="en-US" sz="1100" dirty="0"/>
          </a:p>
        </p:txBody>
      </p:sp>
      <p:sp>
        <p:nvSpPr>
          <p:cNvPr id="10" name="正方形/長方形 9">
            <a:extLst>
              <a:ext uri="{FF2B5EF4-FFF2-40B4-BE49-F238E27FC236}">
                <a16:creationId xmlns:a16="http://schemas.microsoft.com/office/drawing/2014/main" id="{AF082BD1-5DB5-CC50-803C-9D9343AF5D69}"/>
              </a:ext>
            </a:extLst>
          </p:cNvPr>
          <p:cNvSpPr/>
          <p:nvPr/>
        </p:nvSpPr>
        <p:spPr>
          <a:xfrm>
            <a:off x="240029" y="283089"/>
            <a:ext cx="3556363" cy="5262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テンプレート</a:t>
            </a:r>
            <a:r>
              <a:rPr kumimoji="1" lang="en-US" altLang="ja-JP" dirty="0"/>
              <a:t>_</a:t>
            </a:r>
            <a:r>
              <a:rPr kumimoji="1" lang="ja-JP" altLang="en-US" dirty="0"/>
              <a:t>製造販売業編</a:t>
            </a:r>
            <a:r>
              <a:rPr kumimoji="1" lang="en-US" altLang="ja-JP" dirty="0"/>
              <a:t>_V1</a:t>
            </a:r>
            <a:endParaRPr kumimoji="1" lang="ja-JP"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07 ｜ QMS適合性調査と製造体制</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10</a:t>
            </a:r>
            <a:endParaRPr lang="en-US" sz="1000" dirty="0"/>
          </a:p>
        </p:txBody>
      </p:sp>
      <p:pic>
        <p:nvPicPr>
          <p:cNvPr id="4" name="Image 0" descr="薬事申請の資料を確認する担当者らの打ち合わせの様子"/>
          <p:cNvPicPr>
            <a:picLocks noChangeAspect="1"/>
          </p:cNvPicPr>
          <p:nvPr/>
        </p:nvPicPr>
        <p:blipFill>
          <a:blip r:embed="rId3"/>
          <a:srcRect l="17143" r="17143"/>
          <a:stretch/>
        </p:blipFill>
        <p:spPr>
          <a:xfrm>
            <a:off x="5486400" y="1188720"/>
            <a:ext cx="3154680" cy="3200400"/>
          </a:xfrm>
          <a:prstGeom prst="rect">
            <a:avLst/>
          </a:prstGeom>
        </p:spPr>
      </p:pic>
      <p:sp>
        <p:nvSpPr>
          <p:cNvPr id="5" name="card">
            <a:extLst>
              <a:ext uri="{C183D7F6-B498-43B3-948B-1728B52AA6E4}">
                <adec:decorative xmlns:adec="http://schemas.microsoft.com/office/drawing/2017/decorative" val="1"/>
              </a:ext>
            </a:extLst>
          </p:cNvPr>
          <p:cNvSpPr/>
          <p:nvPr/>
        </p:nvSpPr>
        <p:spPr>
          <a:xfrm>
            <a:off x="502920" y="1188720"/>
            <a:ext cx="4754880" cy="15087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6" name="accent">
            <a:extLst>
              <a:ext uri="{C183D7F6-B498-43B3-948B-1728B52AA6E4}">
                <adec:decorative xmlns:adec="http://schemas.microsoft.com/office/drawing/2017/decorative" val="1"/>
              </a:ext>
            </a:extLst>
          </p:cNvPr>
          <p:cNvSpPr/>
          <p:nvPr/>
        </p:nvSpPr>
        <p:spPr>
          <a:xfrm>
            <a:off x="502920" y="1188720"/>
            <a:ext cx="4754880" cy="54864"/>
          </a:xfrm>
          <a:prstGeom prst="rect">
            <a:avLst/>
          </a:prstGeom>
          <a:solidFill>
            <a:srgbClr val="0F2E4C"/>
          </a:solidFill>
          <a:ln/>
        </p:spPr>
        <p:txBody>
          <a:bodyPr/>
          <a:lstStyle/>
          <a:p>
            <a:endParaRPr lang="ja-JP" altLang="en-US"/>
          </a:p>
        </p:txBody>
      </p:sp>
      <p:sp>
        <p:nvSpPr>
          <p:cNvPr id="7" name="Text 4"/>
          <p:cNvSpPr/>
          <p:nvPr/>
        </p:nvSpPr>
        <p:spPr>
          <a:xfrm>
            <a:off x="685800" y="1353312"/>
            <a:ext cx="435254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QMS適合性調査</a:t>
            </a:r>
            <a:endParaRPr lang="en-US" sz="1400" dirty="0"/>
          </a:p>
        </p:txBody>
      </p:sp>
      <p:sp>
        <p:nvSpPr>
          <p:cNvPr id="8" name="Text 5"/>
          <p:cNvSpPr/>
          <p:nvPr/>
        </p:nvSpPr>
        <p:spPr>
          <a:xfrm>
            <a:off x="685800" y="1755648"/>
            <a:ext cx="4389120" cy="79552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承認・認証申請時、および原則5年ごとの更新時に実施</a:t>
            </a:r>
            <a:endParaRPr lang="en-US" sz="1050" dirty="0"/>
          </a:p>
          <a:p>
            <a:pPr marL="342900" indent="-342900">
              <a:spcAft>
                <a:spcPts val="400"/>
              </a:spcAft>
              <a:buSzPct val="100000"/>
              <a:buChar char="•"/>
            </a:pPr>
            <a:r>
              <a:rPr lang="en-US" sz="1050" dirty="0" err="1">
                <a:solidFill>
                  <a:srgbClr val="55636E"/>
                </a:solidFill>
                <a:latin typeface="Meiryo" pitchFamily="34" charset="0"/>
                <a:ea typeface="Meiryo" pitchFamily="34" charset="-122"/>
                <a:cs typeface="Meiryo" pitchFamily="34" charset="-120"/>
              </a:rPr>
              <a:t>対象は品目に係る品質管理監督システム全体（製造販売業者・製造所</a:t>
            </a:r>
            <a:r>
              <a:rPr lang="en-US" sz="1050" dirty="0">
                <a:solidFill>
                  <a:srgbClr val="55636E"/>
                </a:solidFill>
                <a:latin typeface="Meiryo" pitchFamily="34" charset="0"/>
                <a:ea typeface="Meiryo" pitchFamily="34" charset="-122"/>
                <a:cs typeface="Meiryo" pitchFamily="34" charset="-120"/>
              </a:rPr>
              <a:t>）</a:t>
            </a:r>
            <a:endParaRPr lang="en-US" sz="1050" dirty="0"/>
          </a:p>
          <a:p>
            <a:pPr marL="342900" indent="-342900">
              <a:spcAft>
                <a:spcPts val="400"/>
              </a:spcAft>
              <a:buSzPct val="100000"/>
              <a:buChar char="•"/>
            </a:pPr>
            <a:r>
              <a:rPr lang="en-US" sz="1050" dirty="0" err="1">
                <a:solidFill>
                  <a:srgbClr val="55636E"/>
                </a:solidFill>
                <a:latin typeface="Meiryo" pitchFamily="34" charset="0"/>
                <a:ea typeface="Meiryo" pitchFamily="34" charset="-122"/>
                <a:cs typeface="Meiryo" pitchFamily="34" charset="-120"/>
              </a:rPr>
              <a:t>調査主体：PMDA、登録認証機関</a:t>
            </a:r>
            <a:endParaRPr lang="en-US" sz="1050" dirty="0"/>
          </a:p>
        </p:txBody>
      </p:sp>
      <p:sp>
        <p:nvSpPr>
          <p:cNvPr id="9" name="card">
            <a:extLst>
              <a:ext uri="{C183D7F6-B498-43B3-948B-1728B52AA6E4}">
                <adec:decorative xmlns:adec="http://schemas.microsoft.com/office/drawing/2017/decorative" val="1"/>
              </a:ext>
            </a:extLst>
          </p:cNvPr>
          <p:cNvSpPr/>
          <p:nvPr/>
        </p:nvSpPr>
        <p:spPr>
          <a:xfrm>
            <a:off x="502920" y="2880360"/>
            <a:ext cx="4754880" cy="15087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0" name="accent">
            <a:extLst>
              <a:ext uri="{C183D7F6-B498-43B3-948B-1728B52AA6E4}">
                <adec:decorative xmlns:adec="http://schemas.microsoft.com/office/drawing/2017/decorative" val="1"/>
              </a:ext>
            </a:extLst>
          </p:cNvPr>
          <p:cNvSpPr/>
          <p:nvPr/>
        </p:nvSpPr>
        <p:spPr>
          <a:xfrm>
            <a:off x="502920" y="2880360"/>
            <a:ext cx="4754880" cy="54864"/>
          </a:xfrm>
          <a:prstGeom prst="rect">
            <a:avLst/>
          </a:prstGeom>
          <a:solidFill>
            <a:srgbClr val="1AA5A5"/>
          </a:solidFill>
          <a:ln/>
        </p:spPr>
        <p:txBody>
          <a:bodyPr/>
          <a:lstStyle/>
          <a:p>
            <a:endParaRPr lang="ja-JP" altLang="en-US"/>
          </a:p>
        </p:txBody>
      </p:sp>
      <p:sp>
        <p:nvSpPr>
          <p:cNvPr id="11" name="Text 8"/>
          <p:cNvSpPr/>
          <p:nvPr/>
        </p:nvSpPr>
        <p:spPr>
          <a:xfrm>
            <a:off x="685800" y="3044952"/>
            <a:ext cx="435254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製造体制の選択</a:t>
            </a:r>
            <a:endParaRPr lang="en-US" sz="1400" dirty="0"/>
          </a:p>
        </p:txBody>
      </p:sp>
      <p:sp>
        <p:nvSpPr>
          <p:cNvPr id="12" name="Text 9"/>
          <p:cNvSpPr/>
          <p:nvPr/>
        </p:nvSpPr>
        <p:spPr>
          <a:xfrm>
            <a:off x="685800" y="3447288"/>
            <a:ext cx="4389120" cy="79552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自社製造：設備投資と製造業登録が必要</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製造委託（OEM）：委託先の管理・監査が必須</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輸入：外国製造業者登録と輸入手続きが必要</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08 ｜ 開発〜上市ロードマップ</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11</a:t>
            </a:r>
            <a:endParaRPr lang="en-US" sz="1000" dirty="0"/>
          </a:p>
        </p:txBody>
      </p:sp>
      <p:sp>
        <p:nvSpPr>
          <p:cNvPr id="4" name="gridline">
            <a:extLst>
              <a:ext uri="{C183D7F6-B498-43B3-948B-1728B52AA6E4}">
                <adec:decorative xmlns:adec="http://schemas.microsoft.com/office/drawing/2017/decorative" val="1"/>
              </a:ext>
            </a:extLst>
          </p:cNvPr>
          <p:cNvSpPr/>
          <p:nvPr/>
        </p:nvSpPr>
        <p:spPr>
          <a:xfrm>
            <a:off x="3235362" y="1234440"/>
            <a:ext cx="0" cy="2651760"/>
          </a:xfrm>
          <a:prstGeom prst="line">
            <a:avLst/>
          </a:prstGeom>
          <a:noFill/>
          <a:ln w="12700">
            <a:solidFill>
              <a:srgbClr val="D8E2E8"/>
            </a:solidFill>
            <a:prstDash val="solid"/>
          </a:ln>
        </p:spPr>
        <p:txBody>
          <a:bodyPr/>
          <a:lstStyle/>
          <a:p>
            <a:endParaRPr lang="ja-JP" altLang="en-US"/>
          </a:p>
        </p:txBody>
      </p:sp>
      <p:sp>
        <p:nvSpPr>
          <p:cNvPr id="5" name="Text 3"/>
          <p:cNvSpPr/>
          <p:nvPr/>
        </p:nvSpPr>
        <p:spPr>
          <a:xfrm>
            <a:off x="2778162" y="3913632"/>
            <a:ext cx="914400" cy="256032"/>
          </a:xfrm>
          <a:prstGeom prst="rect">
            <a:avLst/>
          </a:prstGeom>
          <a:noFill/>
          <a:ln/>
        </p:spPr>
        <p:txBody>
          <a:bodyPr wrap="square" lIns="0" tIns="0" rIns="0" bIns="0" rtlCol="0" anchor="ctr"/>
          <a:lstStyle/>
          <a:p>
            <a:pPr marL="0" indent="0" algn="ctr">
              <a:buNone/>
            </a:pPr>
            <a:r>
              <a:rPr lang="en-US" sz="950" dirty="0">
                <a:solidFill>
                  <a:srgbClr val="55636E"/>
                </a:solidFill>
                <a:latin typeface="Meiryo" pitchFamily="34" charset="0"/>
                <a:ea typeface="Meiryo" pitchFamily="34" charset="-122"/>
                <a:cs typeface="Meiryo" pitchFamily="34" charset="-120"/>
              </a:rPr>
              <a:t>6ヶ月</a:t>
            </a:r>
            <a:endParaRPr lang="en-US" sz="950" dirty="0"/>
          </a:p>
        </p:txBody>
      </p:sp>
      <p:sp>
        <p:nvSpPr>
          <p:cNvPr id="6" name="gridline">
            <a:extLst>
              <a:ext uri="{C183D7F6-B498-43B3-948B-1728B52AA6E4}">
                <adec:decorative xmlns:adec="http://schemas.microsoft.com/office/drawing/2017/decorative" val="1"/>
              </a:ext>
            </a:extLst>
          </p:cNvPr>
          <p:cNvSpPr/>
          <p:nvPr/>
        </p:nvSpPr>
        <p:spPr>
          <a:xfrm>
            <a:off x="4870525" y="1234440"/>
            <a:ext cx="0" cy="2651760"/>
          </a:xfrm>
          <a:prstGeom prst="line">
            <a:avLst/>
          </a:prstGeom>
          <a:noFill/>
          <a:ln w="12700">
            <a:solidFill>
              <a:srgbClr val="D8E2E8"/>
            </a:solidFill>
            <a:prstDash val="solid"/>
          </a:ln>
        </p:spPr>
        <p:txBody>
          <a:bodyPr/>
          <a:lstStyle/>
          <a:p>
            <a:endParaRPr lang="ja-JP" altLang="en-US"/>
          </a:p>
        </p:txBody>
      </p:sp>
      <p:sp>
        <p:nvSpPr>
          <p:cNvPr id="7" name="Text 5"/>
          <p:cNvSpPr/>
          <p:nvPr/>
        </p:nvSpPr>
        <p:spPr>
          <a:xfrm>
            <a:off x="4413325" y="3913632"/>
            <a:ext cx="914400" cy="256032"/>
          </a:xfrm>
          <a:prstGeom prst="rect">
            <a:avLst/>
          </a:prstGeom>
          <a:noFill/>
          <a:ln/>
        </p:spPr>
        <p:txBody>
          <a:bodyPr wrap="square" lIns="0" tIns="0" rIns="0" bIns="0" rtlCol="0" anchor="ctr"/>
          <a:lstStyle/>
          <a:p>
            <a:pPr marL="0" indent="0" algn="ctr">
              <a:buNone/>
            </a:pPr>
            <a:r>
              <a:rPr lang="en-US" sz="950" dirty="0">
                <a:solidFill>
                  <a:srgbClr val="55636E"/>
                </a:solidFill>
                <a:latin typeface="Meiryo" pitchFamily="34" charset="0"/>
                <a:ea typeface="Meiryo" pitchFamily="34" charset="-122"/>
                <a:cs typeface="Meiryo" pitchFamily="34" charset="-120"/>
              </a:rPr>
              <a:t>12ヶ月</a:t>
            </a:r>
            <a:endParaRPr lang="en-US" sz="950" dirty="0"/>
          </a:p>
        </p:txBody>
      </p:sp>
      <p:sp>
        <p:nvSpPr>
          <p:cNvPr id="8" name="gridline">
            <a:extLst>
              <a:ext uri="{C183D7F6-B498-43B3-948B-1728B52AA6E4}">
                <adec:decorative xmlns:adec="http://schemas.microsoft.com/office/drawing/2017/decorative" val="1"/>
              </a:ext>
            </a:extLst>
          </p:cNvPr>
          <p:cNvSpPr/>
          <p:nvPr/>
        </p:nvSpPr>
        <p:spPr>
          <a:xfrm>
            <a:off x="6505687" y="1234440"/>
            <a:ext cx="0" cy="2651760"/>
          </a:xfrm>
          <a:prstGeom prst="line">
            <a:avLst/>
          </a:prstGeom>
          <a:noFill/>
          <a:ln w="12700">
            <a:solidFill>
              <a:srgbClr val="D8E2E8"/>
            </a:solidFill>
            <a:prstDash val="solid"/>
          </a:ln>
        </p:spPr>
        <p:txBody>
          <a:bodyPr/>
          <a:lstStyle/>
          <a:p>
            <a:endParaRPr lang="ja-JP" altLang="en-US"/>
          </a:p>
        </p:txBody>
      </p:sp>
      <p:sp>
        <p:nvSpPr>
          <p:cNvPr id="9" name="Text 7"/>
          <p:cNvSpPr/>
          <p:nvPr/>
        </p:nvSpPr>
        <p:spPr>
          <a:xfrm>
            <a:off x="6048487" y="3913632"/>
            <a:ext cx="914400" cy="256032"/>
          </a:xfrm>
          <a:prstGeom prst="rect">
            <a:avLst/>
          </a:prstGeom>
          <a:noFill/>
          <a:ln/>
        </p:spPr>
        <p:txBody>
          <a:bodyPr wrap="square" lIns="0" tIns="0" rIns="0" bIns="0" rtlCol="0" anchor="ctr"/>
          <a:lstStyle/>
          <a:p>
            <a:pPr marL="0" indent="0" algn="ctr">
              <a:buNone/>
            </a:pPr>
            <a:r>
              <a:rPr lang="en-US" sz="950" dirty="0">
                <a:solidFill>
                  <a:srgbClr val="55636E"/>
                </a:solidFill>
                <a:latin typeface="Meiryo" pitchFamily="34" charset="0"/>
                <a:ea typeface="Meiryo" pitchFamily="34" charset="-122"/>
                <a:cs typeface="Meiryo" pitchFamily="34" charset="-120"/>
              </a:rPr>
              <a:t>18ヶ月</a:t>
            </a:r>
            <a:endParaRPr lang="en-US" sz="950" dirty="0"/>
          </a:p>
        </p:txBody>
      </p:sp>
      <p:sp>
        <p:nvSpPr>
          <p:cNvPr id="10" name="gridline">
            <a:extLst>
              <a:ext uri="{C183D7F6-B498-43B3-948B-1728B52AA6E4}">
                <adec:decorative xmlns:adec="http://schemas.microsoft.com/office/drawing/2017/decorative" val="1"/>
              </a:ext>
            </a:extLst>
          </p:cNvPr>
          <p:cNvSpPr/>
          <p:nvPr/>
        </p:nvSpPr>
        <p:spPr>
          <a:xfrm>
            <a:off x="8140849" y="1234440"/>
            <a:ext cx="0" cy="2651760"/>
          </a:xfrm>
          <a:prstGeom prst="line">
            <a:avLst/>
          </a:prstGeom>
          <a:noFill/>
          <a:ln w="12700">
            <a:solidFill>
              <a:srgbClr val="D8E2E8"/>
            </a:solidFill>
            <a:prstDash val="solid"/>
          </a:ln>
        </p:spPr>
        <p:txBody>
          <a:bodyPr/>
          <a:lstStyle/>
          <a:p>
            <a:endParaRPr lang="ja-JP" altLang="en-US"/>
          </a:p>
        </p:txBody>
      </p:sp>
      <p:sp>
        <p:nvSpPr>
          <p:cNvPr id="11" name="Text 9"/>
          <p:cNvSpPr/>
          <p:nvPr/>
        </p:nvSpPr>
        <p:spPr>
          <a:xfrm>
            <a:off x="7683649" y="3913632"/>
            <a:ext cx="914400" cy="256032"/>
          </a:xfrm>
          <a:prstGeom prst="rect">
            <a:avLst/>
          </a:prstGeom>
          <a:noFill/>
          <a:ln/>
        </p:spPr>
        <p:txBody>
          <a:bodyPr wrap="square" lIns="0" tIns="0" rIns="0" bIns="0" rtlCol="0" anchor="ctr"/>
          <a:lstStyle/>
          <a:p>
            <a:pPr marL="0" indent="0" algn="ctr">
              <a:buNone/>
            </a:pPr>
            <a:r>
              <a:rPr lang="en-US" sz="950" dirty="0">
                <a:solidFill>
                  <a:srgbClr val="55636E"/>
                </a:solidFill>
                <a:latin typeface="Meiryo" pitchFamily="34" charset="0"/>
                <a:ea typeface="Meiryo" pitchFamily="34" charset="-122"/>
                <a:cs typeface="Meiryo" pitchFamily="34" charset="-120"/>
              </a:rPr>
              <a:t>24ヶ月</a:t>
            </a:r>
            <a:endParaRPr lang="en-US" sz="950" dirty="0"/>
          </a:p>
        </p:txBody>
      </p:sp>
      <p:sp>
        <p:nvSpPr>
          <p:cNvPr id="12" name="Text 10"/>
          <p:cNvSpPr/>
          <p:nvPr/>
        </p:nvSpPr>
        <p:spPr>
          <a:xfrm>
            <a:off x="502920" y="1325880"/>
            <a:ext cx="1143000" cy="384048"/>
          </a:xfrm>
          <a:prstGeom prst="rect">
            <a:avLst/>
          </a:prstGeom>
          <a:noFill/>
          <a:ln/>
        </p:spPr>
        <p:txBody>
          <a:bodyPr wrap="square" lIns="0" tIns="0" rIns="0" bIns="0" rtlCol="0" anchor="ctr"/>
          <a:lstStyle/>
          <a:p>
            <a:pPr marL="0" indent="0">
              <a:buNone/>
            </a:pPr>
            <a:r>
              <a:rPr lang="en-US" sz="1100" b="1" dirty="0">
                <a:solidFill>
                  <a:srgbClr val="0F2E4C"/>
                </a:solidFill>
                <a:latin typeface="Meiryo" pitchFamily="34" charset="0"/>
                <a:ea typeface="Meiryo" pitchFamily="34" charset="-122"/>
                <a:cs typeface="Meiryo" pitchFamily="34" charset="-120"/>
              </a:rPr>
              <a:t>Phase 1</a:t>
            </a:r>
            <a:endParaRPr lang="en-US" sz="1100" dirty="0"/>
          </a:p>
        </p:txBody>
      </p:sp>
      <p:sp>
        <p:nvSpPr>
          <p:cNvPr id="13" name="bar">
            <a:extLst>
              <a:ext uri="{C183D7F6-B498-43B3-948B-1728B52AA6E4}">
                <adec:decorative xmlns:adec="http://schemas.microsoft.com/office/drawing/2017/decorative" val="1"/>
              </a:ext>
            </a:extLst>
          </p:cNvPr>
          <p:cNvSpPr/>
          <p:nvPr/>
        </p:nvSpPr>
        <p:spPr>
          <a:xfrm>
            <a:off x="1600200" y="1325880"/>
            <a:ext cx="1553404" cy="384048"/>
          </a:xfrm>
          <a:prstGeom prst="rect">
            <a:avLst/>
          </a:prstGeom>
          <a:solidFill>
            <a:srgbClr val="1AA5A5"/>
          </a:solidFill>
          <a:ln/>
        </p:spPr>
        <p:txBody>
          <a:bodyPr/>
          <a:lstStyle/>
          <a:p>
            <a:endParaRPr lang="ja-JP" altLang="en-US"/>
          </a:p>
        </p:txBody>
      </p:sp>
      <p:sp>
        <p:nvSpPr>
          <p:cNvPr id="14" name="Text 12"/>
          <p:cNvSpPr/>
          <p:nvPr/>
        </p:nvSpPr>
        <p:spPr>
          <a:xfrm>
            <a:off x="1691640" y="1325880"/>
            <a:ext cx="1370524"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調査・企画</a:t>
            </a:r>
            <a:endParaRPr lang="en-US" sz="1000" dirty="0"/>
          </a:p>
        </p:txBody>
      </p:sp>
      <p:sp>
        <p:nvSpPr>
          <p:cNvPr id="15" name="Text 13"/>
          <p:cNvSpPr/>
          <p:nvPr/>
        </p:nvSpPr>
        <p:spPr>
          <a:xfrm>
            <a:off x="502920" y="1947672"/>
            <a:ext cx="1143000" cy="384048"/>
          </a:xfrm>
          <a:prstGeom prst="rect">
            <a:avLst/>
          </a:prstGeom>
          <a:noFill/>
          <a:ln/>
        </p:spPr>
        <p:txBody>
          <a:bodyPr wrap="square" lIns="0" tIns="0" rIns="0" bIns="0" rtlCol="0" anchor="ctr"/>
          <a:lstStyle/>
          <a:p>
            <a:pPr marL="0" indent="0">
              <a:buNone/>
            </a:pPr>
            <a:r>
              <a:rPr lang="en-US" sz="1100" b="1" dirty="0">
                <a:solidFill>
                  <a:srgbClr val="0F2E4C"/>
                </a:solidFill>
                <a:latin typeface="Meiryo" pitchFamily="34" charset="0"/>
                <a:ea typeface="Meiryo" pitchFamily="34" charset="-122"/>
                <a:cs typeface="Meiryo" pitchFamily="34" charset="-120"/>
              </a:rPr>
              <a:t>Phase 2</a:t>
            </a:r>
            <a:endParaRPr lang="en-US" sz="1100" dirty="0"/>
          </a:p>
        </p:txBody>
      </p:sp>
      <p:sp>
        <p:nvSpPr>
          <p:cNvPr id="16" name="bar">
            <a:extLst>
              <a:ext uri="{C183D7F6-B498-43B3-948B-1728B52AA6E4}">
                <adec:decorative xmlns:adec="http://schemas.microsoft.com/office/drawing/2017/decorative" val="1"/>
              </a:ext>
            </a:extLst>
          </p:cNvPr>
          <p:cNvSpPr/>
          <p:nvPr/>
        </p:nvSpPr>
        <p:spPr>
          <a:xfrm>
            <a:off x="3153604" y="1947672"/>
            <a:ext cx="2125711" cy="384048"/>
          </a:xfrm>
          <a:prstGeom prst="rect">
            <a:avLst/>
          </a:prstGeom>
          <a:solidFill>
            <a:srgbClr val="0E8C8C"/>
          </a:solidFill>
          <a:ln/>
        </p:spPr>
        <p:txBody>
          <a:bodyPr/>
          <a:lstStyle/>
          <a:p>
            <a:endParaRPr lang="ja-JP" altLang="en-US"/>
          </a:p>
        </p:txBody>
      </p:sp>
      <p:sp>
        <p:nvSpPr>
          <p:cNvPr id="17" name="Text 15"/>
          <p:cNvSpPr/>
          <p:nvPr/>
        </p:nvSpPr>
        <p:spPr>
          <a:xfrm>
            <a:off x="3245044" y="1947672"/>
            <a:ext cx="1942831"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設計開発・試験</a:t>
            </a:r>
            <a:endParaRPr lang="en-US" sz="1000" dirty="0"/>
          </a:p>
        </p:txBody>
      </p:sp>
      <p:sp>
        <p:nvSpPr>
          <p:cNvPr id="18" name="Text 16"/>
          <p:cNvSpPr/>
          <p:nvPr/>
        </p:nvSpPr>
        <p:spPr>
          <a:xfrm>
            <a:off x="502920" y="2569464"/>
            <a:ext cx="1143000" cy="384048"/>
          </a:xfrm>
          <a:prstGeom prst="rect">
            <a:avLst/>
          </a:prstGeom>
          <a:noFill/>
          <a:ln/>
        </p:spPr>
        <p:txBody>
          <a:bodyPr wrap="square" lIns="0" tIns="0" rIns="0" bIns="0" rtlCol="0" anchor="ctr"/>
          <a:lstStyle/>
          <a:p>
            <a:pPr marL="0" indent="0">
              <a:buNone/>
            </a:pPr>
            <a:r>
              <a:rPr lang="en-US" sz="1100" b="1" dirty="0">
                <a:solidFill>
                  <a:srgbClr val="0F2E4C"/>
                </a:solidFill>
                <a:latin typeface="Meiryo" pitchFamily="34" charset="0"/>
                <a:ea typeface="Meiryo" pitchFamily="34" charset="-122"/>
                <a:cs typeface="Meiryo" pitchFamily="34" charset="-120"/>
              </a:rPr>
              <a:t>Phase 3</a:t>
            </a:r>
            <a:endParaRPr lang="en-US" sz="1100" dirty="0"/>
          </a:p>
        </p:txBody>
      </p:sp>
      <p:sp>
        <p:nvSpPr>
          <p:cNvPr id="19" name="bar">
            <a:extLst>
              <a:ext uri="{C183D7F6-B498-43B3-948B-1728B52AA6E4}">
                <adec:decorative xmlns:adec="http://schemas.microsoft.com/office/drawing/2017/decorative" val="1"/>
              </a:ext>
            </a:extLst>
          </p:cNvPr>
          <p:cNvSpPr/>
          <p:nvPr/>
        </p:nvSpPr>
        <p:spPr>
          <a:xfrm>
            <a:off x="5279315" y="2569464"/>
            <a:ext cx="1962195" cy="384048"/>
          </a:xfrm>
          <a:prstGeom prst="rect">
            <a:avLst/>
          </a:prstGeom>
          <a:solidFill>
            <a:srgbClr val="0F2E4C"/>
          </a:solidFill>
          <a:ln/>
        </p:spPr>
        <p:txBody>
          <a:bodyPr/>
          <a:lstStyle/>
          <a:p>
            <a:endParaRPr lang="ja-JP" altLang="en-US"/>
          </a:p>
        </p:txBody>
      </p:sp>
      <p:sp>
        <p:nvSpPr>
          <p:cNvPr id="20" name="Text 18"/>
          <p:cNvSpPr/>
          <p:nvPr/>
        </p:nvSpPr>
        <p:spPr>
          <a:xfrm>
            <a:off x="5370755" y="2569464"/>
            <a:ext cx="1779315"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薬事申請・審査</a:t>
            </a:r>
            <a:endParaRPr lang="en-US" sz="1000" dirty="0"/>
          </a:p>
        </p:txBody>
      </p:sp>
      <p:sp>
        <p:nvSpPr>
          <p:cNvPr id="21" name="Text 19"/>
          <p:cNvSpPr/>
          <p:nvPr/>
        </p:nvSpPr>
        <p:spPr>
          <a:xfrm>
            <a:off x="502920" y="3191256"/>
            <a:ext cx="1143000" cy="384048"/>
          </a:xfrm>
          <a:prstGeom prst="rect">
            <a:avLst/>
          </a:prstGeom>
          <a:noFill/>
          <a:ln/>
        </p:spPr>
        <p:txBody>
          <a:bodyPr wrap="square" lIns="0" tIns="0" rIns="0" bIns="0" rtlCol="0" anchor="ctr"/>
          <a:lstStyle/>
          <a:p>
            <a:pPr marL="0" indent="0">
              <a:buNone/>
            </a:pPr>
            <a:r>
              <a:rPr lang="en-US" sz="1100" b="1" dirty="0">
                <a:solidFill>
                  <a:srgbClr val="0F2E4C"/>
                </a:solidFill>
                <a:latin typeface="Meiryo" pitchFamily="34" charset="0"/>
                <a:ea typeface="Meiryo" pitchFamily="34" charset="-122"/>
                <a:cs typeface="Meiryo" pitchFamily="34" charset="-120"/>
              </a:rPr>
              <a:t>Phase 4</a:t>
            </a:r>
            <a:endParaRPr lang="en-US" sz="1100" dirty="0"/>
          </a:p>
        </p:txBody>
      </p:sp>
      <p:sp>
        <p:nvSpPr>
          <p:cNvPr id="22" name="bar">
            <a:extLst>
              <a:ext uri="{C183D7F6-B498-43B3-948B-1728B52AA6E4}">
                <adec:decorative xmlns:adec="http://schemas.microsoft.com/office/drawing/2017/decorative" val="1"/>
              </a:ext>
            </a:extLst>
          </p:cNvPr>
          <p:cNvSpPr/>
          <p:nvPr/>
        </p:nvSpPr>
        <p:spPr>
          <a:xfrm>
            <a:off x="7241510" y="3191256"/>
            <a:ext cx="1308130" cy="384048"/>
          </a:xfrm>
          <a:prstGeom prst="rect">
            <a:avLst/>
          </a:prstGeom>
          <a:solidFill>
            <a:srgbClr val="C98A16"/>
          </a:solidFill>
          <a:ln/>
        </p:spPr>
        <p:txBody>
          <a:bodyPr/>
          <a:lstStyle/>
          <a:p>
            <a:endParaRPr lang="ja-JP" altLang="en-US"/>
          </a:p>
        </p:txBody>
      </p:sp>
      <p:sp>
        <p:nvSpPr>
          <p:cNvPr id="23" name="Text 21"/>
          <p:cNvSpPr/>
          <p:nvPr/>
        </p:nvSpPr>
        <p:spPr>
          <a:xfrm>
            <a:off x="7332950" y="3191256"/>
            <a:ext cx="1125250"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上市・拡販</a:t>
            </a:r>
            <a:endParaRPr lang="en-US" sz="1000" dirty="0"/>
          </a:p>
        </p:txBody>
      </p:sp>
      <p:sp>
        <p:nvSpPr>
          <p:cNvPr id="24" name="Text 22"/>
          <p:cNvSpPr/>
          <p:nvPr/>
        </p:nvSpPr>
        <p:spPr>
          <a:xfrm>
            <a:off x="502920" y="4206240"/>
            <a:ext cx="8138160" cy="548640"/>
          </a:xfrm>
          <a:prstGeom prst="rect">
            <a:avLst/>
          </a:prstGeom>
          <a:noFill/>
          <a:ln/>
        </p:spPr>
        <p:txBody>
          <a:bodyPr wrap="square" lIns="0" tIns="0" rIns="0" bIns="0" rtlCol="0" anchor="ctr"/>
          <a:lstStyle/>
          <a:p>
            <a:pPr marL="0" indent="0">
              <a:buNone/>
            </a:pPr>
            <a:r>
              <a:rPr lang="en-US" sz="1050" b="1" dirty="0">
                <a:solidFill>
                  <a:srgbClr val="0F2E4C"/>
                </a:solidFill>
                <a:latin typeface="Meiryo" pitchFamily="34" charset="0"/>
                <a:ea typeface="Meiryo" pitchFamily="34" charset="-122"/>
                <a:cs typeface="Meiryo" pitchFamily="34" charset="-120"/>
              </a:rPr>
              <a:t>主なマイルストーン（記入例）</a:t>
            </a:r>
            <a:endParaRPr lang="en-US" sz="1050" dirty="0"/>
          </a:p>
          <a:p>
            <a:pPr marL="0" indent="0">
              <a:buNone/>
            </a:pPr>
            <a:r>
              <a:rPr lang="en-US" sz="1050" dirty="0">
                <a:solidFill>
                  <a:srgbClr val="55636E"/>
                </a:solidFill>
                <a:latin typeface="Meiryo" pitchFamily="34" charset="0"/>
                <a:ea typeface="Meiryo" pitchFamily="34" charset="-122"/>
                <a:cs typeface="Meiryo" pitchFamily="34" charset="-120"/>
              </a:rPr>
              <a:t>設計凍結：20XX年X月　／　申請提出：20XX年X月　／　承認・認証取得：20XX年X月　／　初回出荷：20XX年X月</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09 ｜ 投資・収支計画</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12</a:t>
            </a:r>
            <a:endParaRPr lang="en-US" sz="1000" dirty="0"/>
          </a:p>
        </p:txBody>
      </p:sp>
      <p:graphicFrame>
        <p:nvGraphicFramePr>
          <p:cNvPr id="4" name="収支計画の推移" descr="折れ線グラフ：売上高は1年目20から5年目450へ増加、営業利益は3年目に黒字化（記入例、単位百万円）"/>
          <p:cNvGraphicFramePr/>
          <p:nvPr/>
        </p:nvGraphicFramePr>
        <p:xfrm>
          <a:off x="502920" y="1188720"/>
          <a:ext cx="4846320"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532120" y="1188720"/>
          <a:ext cx="3108960" cy="2259584"/>
        </p:xfrm>
        <a:graphic>
          <a:graphicData uri="http://schemas.openxmlformats.org/drawingml/2006/table">
            <a:tbl>
              <a:tblPr/>
              <a:tblGrid>
                <a:gridCol w="960120">
                  <a:extLst>
                    <a:ext uri="{9D8B030D-6E8A-4147-A177-3AD203B41FA5}">
                      <a16:colId xmlns:a16="http://schemas.microsoft.com/office/drawing/2014/main" val="20000"/>
                    </a:ext>
                  </a:extLst>
                </a:gridCol>
                <a:gridCol w="1325880">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tblGrid>
              <a:tr h="347472">
                <a:tc>
                  <a:txBody>
                    <a:bodyPr/>
                    <a:lstStyle/>
                    <a:p>
                      <a:pPr marL="0" indent="0">
                        <a:buNone/>
                      </a:pPr>
                      <a:r>
                        <a:rPr lang="en-US" sz="950" b="1" dirty="0">
                          <a:solidFill>
                            <a:srgbClr val="55636E"/>
                          </a:solidFill>
                          <a:latin typeface="Meiryo" pitchFamily="34" charset="0"/>
                          <a:ea typeface="Meiryo" pitchFamily="34" charset="-122"/>
                          <a:cs typeface="Meiryo" pitchFamily="34" charset="-120"/>
                        </a:rPr>
                        <a:t>費用項目</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b="1" dirty="0">
                          <a:solidFill>
                            <a:srgbClr val="55636E"/>
                          </a:solidFill>
                          <a:latin typeface="Meiryo" pitchFamily="34" charset="0"/>
                          <a:ea typeface="Meiryo" pitchFamily="34" charset="-122"/>
                          <a:cs typeface="Meiryo" pitchFamily="34" charset="-120"/>
                        </a:rPr>
                        <a:t>内容</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b="1" dirty="0">
                          <a:solidFill>
                            <a:srgbClr val="55636E"/>
                          </a:solidFill>
                          <a:latin typeface="Meiryo" pitchFamily="34" charset="0"/>
                          <a:ea typeface="Meiryo" pitchFamily="34" charset="-122"/>
                          <a:cs typeface="Meiryo" pitchFamily="34" charset="-120"/>
                        </a:rPr>
                        <a:t>概算</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47472">
                <a:tc>
                  <a:txBody>
                    <a:bodyPr/>
                    <a:lstStyle/>
                    <a:p>
                      <a:pPr marL="0" indent="0">
                        <a:buNone/>
                      </a:pPr>
                      <a:r>
                        <a:rPr lang="en-US" sz="950" dirty="0">
                          <a:solidFill>
                            <a:srgbClr val="55636E"/>
                          </a:solidFill>
                          <a:latin typeface="Meiryo" pitchFamily="34" charset="0"/>
                          <a:ea typeface="Meiryo" pitchFamily="34" charset="-122"/>
                          <a:cs typeface="Meiryo" pitchFamily="34" charset="-120"/>
                        </a:rPr>
                        <a:t>許認可関連</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申請手数料・QMS調査手数料</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○○百万円</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47472">
                <a:tc>
                  <a:txBody>
                    <a:bodyPr/>
                    <a:lstStyle/>
                    <a:p>
                      <a:pPr marL="0" indent="0">
                        <a:buNone/>
                      </a:pPr>
                      <a:r>
                        <a:rPr lang="en-US" sz="950" dirty="0">
                          <a:solidFill>
                            <a:srgbClr val="55636E"/>
                          </a:solidFill>
                          <a:latin typeface="Meiryo" pitchFamily="34" charset="0"/>
                          <a:ea typeface="Meiryo" pitchFamily="34" charset="-122"/>
                          <a:cs typeface="Meiryo" pitchFamily="34" charset="-120"/>
                        </a:rPr>
                        <a:t>開発・試験</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設計開発、性能・安全性試験</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○○百万円</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7472">
                <a:tc>
                  <a:txBody>
                    <a:bodyPr/>
                    <a:lstStyle/>
                    <a:p>
                      <a:pPr marL="0" indent="0">
                        <a:buNone/>
                      </a:pPr>
                      <a:r>
                        <a:rPr lang="en-US" sz="950" dirty="0">
                          <a:solidFill>
                            <a:srgbClr val="55636E"/>
                          </a:solidFill>
                          <a:latin typeface="Meiryo" pitchFamily="34" charset="0"/>
                          <a:ea typeface="Meiryo" pitchFamily="34" charset="-122"/>
                          <a:cs typeface="Meiryo" pitchFamily="34" charset="-120"/>
                        </a:rPr>
                        <a:t>設備投資</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製造設備・クリーンルーム</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○○百万円</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47472">
                <a:tc>
                  <a:txBody>
                    <a:bodyPr/>
                    <a:lstStyle/>
                    <a:p>
                      <a:pPr marL="0" indent="0">
                        <a:buNone/>
                      </a:pPr>
                      <a:r>
                        <a:rPr lang="en-US" sz="950" dirty="0">
                          <a:solidFill>
                            <a:srgbClr val="55636E"/>
                          </a:solidFill>
                          <a:latin typeface="Meiryo" pitchFamily="34" charset="0"/>
                          <a:ea typeface="Meiryo" pitchFamily="34" charset="-122"/>
                          <a:cs typeface="Meiryo" pitchFamily="34" charset="-120"/>
                        </a:rPr>
                        <a:t>体制構築</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三役採用・教育・文書整備</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○○百万円</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7472">
                <a:tc>
                  <a:txBody>
                    <a:bodyPr/>
                    <a:lstStyle/>
                    <a:p>
                      <a:pPr marL="0" indent="0">
                        <a:buNone/>
                      </a:pPr>
                      <a:r>
                        <a:rPr lang="en-US" sz="950" dirty="0">
                          <a:solidFill>
                            <a:srgbClr val="55636E"/>
                          </a:solidFill>
                          <a:latin typeface="Meiryo" pitchFamily="34" charset="0"/>
                          <a:ea typeface="Meiryo" pitchFamily="34" charset="-122"/>
                          <a:cs typeface="Meiryo" pitchFamily="34" charset="-120"/>
                        </a:rPr>
                        <a:t>販売・販促</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代理店開拓・学会展示</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950" dirty="0">
                          <a:solidFill>
                            <a:srgbClr val="55636E"/>
                          </a:solidFill>
                          <a:latin typeface="Meiryo" pitchFamily="34" charset="0"/>
                          <a:ea typeface="Meiryo" pitchFamily="34" charset="-122"/>
                          <a:cs typeface="Meiryo" pitchFamily="34" charset="-120"/>
                        </a:rPr>
                        <a:t>○○百万円</a:t>
                      </a:r>
                      <a:endParaRPr lang="en-US" sz="950" dirty="0">
                        <a:latin typeface="Meiryo" charset="0"/>
                        <a:ea typeface="Meiryo" charset="0"/>
                        <a:cs typeface="Meiryo" charset="0"/>
                      </a:endParaRPr>
                    </a:p>
                  </a:txBody>
                  <a:tcPr marL="50800" marR="50800" marT="50800" marB="508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10 ｜ リスクと対応策</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13</a:t>
            </a:r>
            <a:endParaRPr lang="en-US" sz="10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02920" y="1188720"/>
          <a:ext cx="8138160" cy="2852928"/>
        </p:xfrm>
        <a:graphic>
          <a:graphicData uri="http://schemas.openxmlformats.org/drawingml/2006/table">
            <a:tbl>
              <a:tblPr/>
              <a:tblGrid>
                <a:gridCol w="237744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475488">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リスク</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影響</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対応策</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75488">
                <a:tc>
                  <a:txBody>
                    <a:bodyPr/>
                    <a:lstStyle/>
                    <a:p>
                      <a:pPr marL="0" indent="0">
                        <a:buNone/>
                      </a:pPr>
                      <a:r>
                        <a:rPr lang="en-US" sz="1050" dirty="0">
                          <a:solidFill>
                            <a:srgbClr val="55636E"/>
                          </a:solidFill>
                          <a:latin typeface="Meiryo" pitchFamily="34" charset="0"/>
                          <a:ea typeface="Meiryo" pitchFamily="34" charset="-122"/>
                          <a:cs typeface="Meiryo" pitchFamily="34" charset="-120"/>
                        </a:rPr>
                        <a:t>クラス分類の判断誤り</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申請区分の手戻り・大幅遅延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早期に規制当局・専門家へ相談し分類を確定</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75488">
                <a:tc>
                  <a:txBody>
                    <a:bodyPr/>
                    <a:lstStyle/>
                    <a:p>
                      <a:pPr marL="0" indent="0">
                        <a:buNone/>
                      </a:pPr>
                      <a:r>
                        <a:rPr lang="en-US" sz="1050" dirty="0">
                          <a:solidFill>
                            <a:srgbClr val="55636E"/>
                          </a:solidFill>
                          <a:latin typeface="Meiryo" pitchFamily="34" charset="0"/>
                          <a:ea typeface="Meiryo" pitchFamily="34" charset="-122"/>
                          <a:cs typeface="Meiryo" pitchFamily="34" charset="-120"/>
                        </a:rPr>
                        <a:t>審査の照会事項対応の長期化</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上市時期の遅延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申請前相談の活用、根拠資料の事前充実</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75488">
                <a:tc>
                  <a:txBody>
                    <a:bodyPr/>
                    <a:lstStyle/>
                    <a:p>
                      <a:pPr marL="0" indent="0">
                        <a:buNone/>
                      </a:pPr>
                      <a:r>
                        <a:rPr lang="en-US" sz="1050" dirty="0">
                          <a:solidFill>
                            <a:srgbClr val="55636E"/>
                          </a:solidFill>
                          <a:latin typeface="Meiryo" pitchFamily="34" charset="0"/>
                          <a:ea typeface="Meiryo" pitchFamily="34" charset="-122"/>
                          <a:cs typeface="Meiryo" pitchFamily="34" charset="-120"/>
                        </a:rPr>
                        <a:t>QMS適合性調査での指摘</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承認・認証の遅延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模擬監査の実施、記録・手順書の整備</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75488">
                <a:tc>
                  <a:txBody>
                    <a:bodyPr/>
                    <a:lstStyle/>
                    <a:p>
                      <a:pPr marL="0" indent="0">
                        <a:buNone/>
                      </a:pPr>
                      <a:r>
                        <a:rPr lang="en-US" sz="1050" dirty="0">
                          <a:solidFill>
                            <a:srgbClr val="55636E"/>
                          </a:solidFill>
                          <a:latin typeface="Meiryo" pitchFamily="34" charset="0"/>
                          <a:ea typeface="Meiryo" pitchFamily="34" charset="-122"/>
                          <a:cs typeface="Meiryo" pitchFamily="34" charset="-120"/>
                        </a:rPr>
                        <a:t>三役等の人材確保難</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許可要件を満たせない</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早期採用・外部コンサルの活用・社内育成</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75488">
                <a:tc>
                  <a:txBody>
                    <a:bodyPr/>
                    <a:lstStyle/>
                    <a:p>
                      <a:pPr marL="0" indent="0">
                        <a:buNone/>
                      </a:pPr>
                      <a:r>
                        <a:rPr lang="en-US" sz="1050" dirty="0">
                          <a:solidFill>
                            <a:srgbClr val="55636E"/>
                          </a:solidFill>
                          <a:latin typeface="Meiryo" pitchFamily="34" charset="0"/>
                          <a:ea typeface="Meiryo" pitchFamily="34" charset="-122"/>
                          <a:cs typeface="Meiryo" pitchFamily="34" charset="-120"/>
                        </a:rPr>
                        <a:t>保険償還が得られない</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収益性の悪化</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企画段階で償還区分と価格を検証</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502920" y="4160520"/>
            <a:ext cx="8138160" cy="274320"/>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 リスクは「発生確率×影響度」で評価し、四半期ごとに見直す。</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次のアクション</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14</a:t>
            </a:r>
            <a:endParaRPr lang="en-US" sz="1000" dirty="0"/>
          </a:p>
        </p:txBody>
      </p:sp>
      <p:sp>
        <p:nvSpPr>
          <p:cNvPr id="4" name="header">
            <a:extLst>
              <a:ext uri="{C183D7F6-B498-43B3-948B-1728B52AA6E4}">
                <adec:decorative xmlns:adec="http://schemas.microsoft.com/office/drawing/2017/decorative" val="1"/>
              </a:ext>
            </a:extLst>
          </p:cNvPr>
          <p:cNvSpPr/>
          <p:nvPr/>
        </p:nvSpPr>
        <p:spPr>
          <a:xfrm>
            <a:off x="502920" y="1234440"/>
            <a:ext cx="2596896" cy="457200"/>
          </a:xfrm>
          <a:prstGeom prst="rect">
            <a:avLst/>
          </a:prstGeom>
          <a:solidFill>
            <a:srgbClr val="1AA5A5"/>
          </a:solidFill>
          <a:ln/>
        </p:spPr>
        <p:txBody>
          <a:bodyPr/>
          <a:lstStyle/>
          <a:p>
            <a:endParaRPr lang="ja-JP" altLang="en-US"/>
          </a:p>
        </p:txBody>
      </p:sp>
      <p:sp>
        <p:nvSpPr>
          <p:cNvPr id="5" name="Text 3"/>
          <p:cNvSpPr/>
          <p:nvPr/>
        </p:nvSpPr>
        <p:spPr>
          <a:xfrm>
            <a:off x="640080" y="1234440"/>
            <a:ext cx="2286000" cy="457200"/>
          </a:xfrm>
          <a:prstGeom prst="rect">
            <a:avLst/>
          </a:prstGeom>
          <a:noFill/>
          <a:ln/>
        </p:spPr>
        <p:txBody>
          <a:bodyPr wrap="square" lIns="0" tIns="0" rIns="0" bIns="0" rtlCol="0" anchor="ctr"/>
          <a:lstStyle/>
          <a:p>
            <a:pPr marL="0" indent="0">
              <a:buNone/>
            </a:pPr>
            <a:r>
              <a:rPr lang="en-US" sz="1300" b="1" dirty="0">
                <a:solidFill>
                  <a:srgbClr val="FFFFFF"/>
                </a:solidFill>
                <a:latin typeface="Meiryo" pitchFamily="34" charset="0"/>
                <a:ea typeface="Meiryo" pitchFamily="34" charset="-122"/>
                <a:cs typeface="Meiryo" pitchFamily="34" charset="-120"/>
              </a:rPr>
              <a:t>30日以内</a:t>
            </a:r>
            <a:endParaRPr lang="en-US" sz="1300" dirty="0"/>
          </a:p>
        </p:txBody>
      </p:sp>
      <p:sp>
        <p:nvSpPr>
          <p:cNvPr id="6" name="card">
            <a:extLst>
              <a:ext uri="{C183D7F6-B498-43B3-948B-1728B52AA6E4}">
                <adec:decorative xmlns:adec="http://schemas.microsoft.com/office/drawing/2017/decorative" val="1"/>
              </a:ext>
            </a:extLst>
          </p:cNvPr>
          <p:cNvSpPr/>
          <p:nvPr/>
        </p:nvSpPr>
        <p:spPr>
          <a:xfrm>
            <a:off x="502920" y="1691640"/>
            <a:ext cx="2596896" cy="1600200"/>
          </a:xfrm>
          <a:prstGeom prst="rect">
            <a:avLst/>
          </a:prstGeom>
          <a:solidFill>
            <a:srgbClr val="FFFFFF"/>
          </a:solidFill>
          <a:ln w="12700">
            <a:solidFill>
              <a:srgbClr val="D8E2E8"/>
            </a:solidFill>
            <a:prstDash val="solid"/>
          </a:ln>
        </p:spPr>
        <p:txBody>
          <a:bodyPr/>
          <a:lstStyle/>
          <a:p>
            <a:endParaRPr lang="ja-JP" altLang="en-US"/>
          </a:p>
        </p:txBody>
      </p:sp>
      <p:sp>
        <p:nvSpPr>
          <p:cNvPr id="7" name="Text 5"/>
          <p:cNvSpPr/>
          <p:nvPr/>
        </p:nvSpPr>
        <p:spPr>
          <a:xfrm>
            <a:off x="649224" y="1810512"/>
            <a:ext cx="2304288" cy="1417320"/>
          </a:xfrm>
          <a:prstGeom prst="rect">
            <a:avLst/>
          </a:prstGeom>
          <a:noFill/>
          <a:ln/>
        </p:spPr>
        <p:txBody>
          <a:bodyPr wrap="square" lIns="0" tIns="0" rIns="0" bIns="0" rtlCol="0" anchor="ctr"/>
          <a:lstStyle/>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対象製品の一般的名称・クラス分類の確定</a:t>
            </a:r>
            <a:endParaRPr lang="en-US" sz="1050" dirty="0"/>
          </a:p>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参入形態（自社製造／OEM／輸入）の意思決定</a:t>
            </a:r>
            <a:endParaRPr lang="en-US" sz="1050" dirty="0"/>
          </a:p>
        </p:txBody>
      </p:sp>
      <p:sp>
        <p:nvSpPr>
          <p:cNvPr id="8" name="header">
            <a:extLst>
              <a:ext uri="{C183D7F6-B498-43B3-948B-1728B52AA6E4}">
                <adec:decorative xmlns:adec="http://schemas.microsoft.com/office/drawing/2017/decorative" val="1"/>
              </a:ext>
            </a:extLst>
          </p:cNvPr>
          <p:cNvSpPr/>
          <p:nvPr/>
        </p:nvSpPr>
        <p:spPr>
          <a:xfrm>
            <a:off x="3273552" y="1234440"/>
            <a:ext cx="2596896" cy="457200"/>
          </a:xfrm>
          <a:prstGeom prst="rect">
            <a:avLst/>
          </a:prstGeom>
          <a:solidFill>
            <a:srgbClr val="0E8C8C"/>
          </a:solidFill>
          <a:ln/>
        </p:spPr>
        <p:txBody>
          <a:bodyPr/>
          <a:lstStyle/>
          <a:p>
            <a:endParaRPr lang="ja-JP" altLang="en-US"/>
          </a:p>
        </p:txBody>
      </p:sp>
      <p:sp>
        <p:nvSpPr>
          <p:cNvPr id="9" name="Text 7"/>
          <p:cNvSpPr/>
          <p:nvPr/>
        </p:nvSpPr>
        <p:spPr>
          <a:xfrm>
            <a:off x="3410712" y="1234440"/>
            <a:ext cx="2286000" cy="457200"/>
          </a:xfrm>
          <a:prstGeom prst="rect">
            <a:avLst/>
          </a:prstGeom>
          <a:noFill/>
          <a:ln/>
        </p:spPr>
        <p:txBody>
          <a:bodyPr wrap="square" lIns="0" tIns="0" rIns="0" bIns="0" rtlCol="0" anchor="ctr"/>
          <a:lstStyle/>
          <a:p>
            <a:pPr marL="0" indent="0">
              <a:buNone/>
            </a:pPr>
            <a:r>
              <a:rPr lang="en-US" sz="1300" b="1" dirty="0">
                <a:solidFill>
                  <a:srgbClr val="FFFFFF"/>
                </a:solidFill>
                <a:latin typeface="Meiryo" pitchFamily="34" charset="0"/>
                <a:ea typeface="Meiryo" pitchFamily="34" charset="-122"/>
                <a:cs typeface="Meiryo" pitchFamily="34" charset="-120"/>
              </a:rPr>
              <a:t>90日以内</a:t>
            </a:r>
            <a:endParaRPr lang="en-US" sz="1300" dirty="0"/>
          </a:p>
        </p:txBody>
      </p:sp>
      <p:sp>
        <p:nvSpPr>
          <p:cNvPr id="10" name="card">
            <a:extLst>
              <a:ext uri="{C183D7F6-B498-43B3-948B-1728B52AA6E4}">
                <adec:decorative xmlns:adec="http://schemas.microsoft.com/office/drawing/2017/decorative" val="1"/>
              </a:ext>
            </a:extLst>
          </p:cNvPr>
          <p:cNvSpPr/>
          <p:nvPr/>
        </p:nvSpPr>
        <p:spPr>
          <a:xfrm>
            <a:off x="3273552" y="1691640"/>
            <a:ext cx="2596896" cy="1600200"/>
          </a:xfrm>
          <a:prstGeom prst="rect">
            <a:avLst/>
          </a:prstGeom>
          <a:solidFill>
            <a:srgbClr val="FFFFFF"/>
          </a:solidFill>
          <a:ln w="12700">
            <a:solidFill>
              <a:srgbClr val="D8E2E8"/>
            </a:solidFill>
            <a:prstDash val="solid"/>
          </a:ln>
        </p:spPr>
        <p:txBody>
          <a:bodyPr/>
          <a:lstStyle/>
          <a:p>
            <a:endParaRPr lang="ja-JP" altLang="en-US"/>
          </a:p>
        </p:txBody>
      </p:sp>
      <p:sp>
        <p:nvSpPr>
          <p:cNvPr id="11" name="Text 9"/>
          <p:cNvSpPr/>
          <p:nvPr/>
        </p:nvSpPr>
        <p:spPr>
          <a:xfrm>
            <a:off x="3419856" y="1810512"/>
            <a:ext cx="2304288" cy="1417320"/>
          </a:xfrm>
          <a:prstGeom prst="rect">
            <a:avLst/>
          </a:prstGeom>
          <a:noFill/>
          <a:ln/>
        </p:spPr>
        <p:txBody>
          <a:bodyPr wrap="square" lIns="0" tIns="0" rIns="0" bIns="0" rtlCol="0" anchor="ctr"/>
          <a:lstStyle/>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製造販売業許可の申請準備と三役の選任</a:t>
            </a:r>
            <a:endParaRPr lang="en-US" sz="1050" dirty="0"/>
          </a:p>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QMS・GVP関連文書の整備着手</a:t>
            </a:r>
            <a:endParaRPr lang="en-US" sz="1050" dirty="0"/>
          </a:p>
        </p:txBody>
      </p:sp>
      <p:sp>
        <p:nvSpPr>
          <p:cNvPr id="12" name="header">
            <a:extLst>
              <a:ext uri="{C183D7F6-B498-43B3-948B-1728B52AA6E4}">
                <adec:decorative xmlns:adec="http://schemas.microsoft.com/office/drawing/2017/decorative" val="1"/>
              </a:ext>
            </a:extLst>
          </p:cNvPr>
          <p:cNvSpPr/>
          <p:nvPr/>
        </p:nvSpPr>
        <p:spPr>
          <a:xfrm>
            <a:off x="6044184" y="1234440"/>
            <a:ext cx="2596896" cy="457200"/>
          </a:xfrm>
          <a:prstGeom prst="rect">
            <a:avLst/>
          </a:prstGeom>
          <a:solidFill>
            <a:srgbClr val="0F2E4C"/>
          </a:solidFill>
          <a:ln/>
        </p:spPr>
        <p:txBody>
          <a:bodyPr/>
          <a:lstStyle/>
          <a:p>
            <a:endParaRPr lang="ja-JP" altLang="en-US"/>
          </a:p>
        </p:txBody>
      </p:sp>
      <p:sp>
        <p:nvSpPr>
          <p:cNvPr id="13" name="Text 11"/>
          <p:cNvSpPr/>
          <p:nvPr/>
        </p:nvSpPr>
        <p:spPr>
          <a:xfrm>
            <a:off x="6181344" y="1234440"/>
            <a:ext cx="2286000" cy="457200"/>
          </a:xfrm>
          <a:prstGeom prst="rect">
            <a:avLst/>
          </a:prstGeom>
          <a:noFill/>
          <a:ln/>
        </p:spPr>
        <p:txBody>
          <a:bodyPr wrap="square" lIns="0" tIns="0" rIns="0" bIns="0" rtlCol="0" anchor="ctr"/>
          <a:lstStyle/>
          <a:p>
            <a:pPr marL="0" indent="0">
              <a:buNone/>
            </a:pPr>
            <a:r>
              <a:rPr lang="en-US" sz="1300" b="1" dirty="0">
                <a:solidFill>
                  <a:srgbClr val="FFFFFF"/>
                </a:solidFill>
                <a:latin typeface="Meiryo" pitchFamily="34" charset="0"/>
                <a:ea typeface="Meiryo" pitchFamily="34" charset="-122"/>
                <a:cs typeface="Meiryo" pitchFamily="34" charset="-120"/>
              </a:rPr>
              <a:t>180日以内</a:t>
            </a:r>
            <a:endParaRPr lang="en-US" sz="1300" dirty="0"/>
          </a:p>
        </p:txBody>
      </p:sp>
      <p:sp>
        <p:nvSpPr>
          <p:cNvPr id="14" name="card">
            <a:extLst>
              <a:ext uri="{C183D7F6-B498-43B3-948B-1728B52AA6E4}">
                <adec:decorative xmlns:adec="http://schemas.microsoft.com/office/drawing/2017/decorative" val="1"/>
              </a:ext>
            </a:extLst>
          </p:cNvPr>
          <p:cNvSpPr/>
          <p:nvPr/>
        </p:nvSpPr>
        <p:spPr>
          <a:xfrm>
            <a:off x="6044184" y="1691640"/>
            <a:ext cx="2596896" cy="1600200"/>
          </a:xfrm>
          <a:prstGeom prst="rect">
            <a:avLst/>
          </a:prstGeom>
          <a:solidFill>
            <a:srgbClr val="FFFFFF"/>
          </a:solidFill>
          <a:ln w="12700">
            <a:solidFill>
              <a:srgbClr val="D8E2E8"/>
            </a:solidFill>
            <a:prstDash val="solid"/>
          </a:ln>
        </p:spPr>
        <p:txBody>
          <a:bodyPr/>
          <a:lstStyle/>
          <a:p>
            <a:endParaRPr lang="ja-JP" altLang="en-US"/>
          </a:p>
        </p:txBody>
      </p:sp>
      <p:sp>
        <p:nvSpPr>
          <p:cNvPr id="15" name="Text 13"/>
          <p:cNvSpPr/>
          <p:nvPr/>
        </p:nvSpPr>
        <p:spPr>
          <a:xfrm>
            <a:off x="6190488" y="1810512"/>
            <a:ext cx="2304288" cy="1417320"/>
          </a:xfrm>
          <a:prstGeom prst="rect">
            <a:avLst/>
          </a:prstGeom>
          <a:noFill/>
          <a:ln/>
        </p:spPr>
        <p:txBody>
          <a:bodyPr wrap="square" lIns="0" tIns="0" rIns="0" bIns="0" rtlCol="0" anchor="ctr"/>
          <a:lstStyle/>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設計開発計画と試験計画の確定</a:t>
            </a:r>
            <a:endParaRPr lang="en-US" sz="1050" dirty="0"/>
          </a:p>
          <a:p>
            <a:pPr marL="342900" indent="-342900">
              <a:spcAft>
                <a:spcPts val="600"/>
              </a:spcAft>
              <a:buSzPct val="100000"/>
              <a:buChar char="•"/>
            </a:pPr>
            <a:r>
              <a:rPr lang="en-US" sz="1050" dirty="0">
                <a:solidFill>
                  <a:srgbClr val="55636E"/>
                </a:solidFill>
                <a:latin typeface="Meiryo" pitchFamily="34" charset="0"/>
                <a:ea typeface="Meiryo" pitchFamily="34" charset="-122"/>
                <a:cs typeface="Meiryo" pitchFamily="34" charset="-120"/>
              </a:rPr>
              <a:t>申請前相談の実施と申請資料の作成開始</a:t>
            </a:r>
            <a:endParaRPr lang="en-US" sz="1050" dirty="0"/>
          </a:p>
        </p:txBody>
      </p:sp>
      <p:sp>
        <p:nvSpPr>
          <p:cNvPr id="16" name="panel">
            <a:extLst>
              <a:ext uri="{C183D7F6-B498-43B3-948B-1728B52AA6E4}">
                <adec:decorative xmlns:adec="http://schemas.microsoft.com/office/drawing/2017/decorative" val="1"/>
              </a:ext>
            </a:extLst>
          </p:cNvPr>
          <p:cNvSpPr/>
          <p:nvPr/>
        </p:nvSpPr>
        <p:spPr>
          <a:xfrm>
            <a:off x="502920" y="3520440"/>
            <a:ext cx="8138160" cy="868680"/>
          </a:xfrm>
          <a:prstGeom prst="rect">
            <a:avLst/>
          </a:prstGeom>
          <a:solidFill>
            <a:srgbClr val="F2F7F9"/>
          </a:solidFill>
          <a:ln/>
        </p:spPr>
        <p:txBody>
          <a:bodyPr/>
          <a:lstStyle/>
          <a:p>
            <a:endParaRPr lang="ja-JP" altLang="en-US"/>
          </a:p>
        </p:txBody>
      </p:sp>
      <p:sp>
        <p:nvSpPr>
          <p:cNvPr id="17" name="Text 15"/>
          <p:cNvSpPr/>
          <p:nvPr/>
        </p:nvSpPr>
        <p:spPr>
          <a:xfrm>
            <a:off x="731520" y="3657600"/>
            <a:ext cx="7680960" cy="640080"/>
          </a:xfrm>
          <a:prstGeom prst="rect">
            <a:avLst/>
          </a:prstGeom>
          <a:noFill/>
          <a:ln/>
        </p:spPr>
        <p:txBody>
          <a:bodyPr wrap="square" lIns="0" tIns="0" rIns="0" bIns="0" rtlCol="0" anchor="ctr"/>
          <a:lstStyle/>
          <a:p>
            <a:pPr marL="0" indent="0">
              <a:buNone/>
            </a:pPr>
            <a:r>
              <a:rPr lang="en-US" sz="1050" b="1" dirty="0">
                <a:solidFill>
                  <a:srgbClr val="0F2E4C"/>
                </a:solidFill>
                <a:latin typeface="Meiryo" pitchFamily="34" charset="0"/>
                <a:ea typeface="Meiryo" pitchFamily="34" charset="-122"/>
                <a:cs typeface="Meiryo" pitchFamily="34" charset="-120"/>
              </a:rPr>
              <a:t>本テンプレートの使い方　</a:t>
            </a:r>
            <a:r>
              <a:rPr lang="en-US" sz="1050" dirty="0">
                <a:solidFill>
                  <a:srgbClr val="55636E"/>
                </a:solidFill>
                <a:latin typeface="Meiryo" pitchFamily="34" charset="0"/>
                <a:ea typeface="Meiryo" pitchFamily="34" charset="-122"/>
                <a:cs typeface="Meiryo" pitchFamily="34" charset="-120"/>
              </a:rPr>
              <a:t>各スライドの「記入例」「○○」を自社の数値・製品情報に置き換えて使用してください。手続きの要件は改正により変わるため、最新の法令・通知を必ず確認してください。</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a:solidFill>
                  <a:srgbClr val="0F2E4C"/>
                </a:solidFill>
                <a:latin typeface="Meiryo" pitchFamily="34" charset="0"/>
                <a:ea typeface="Meiryo" pitchFamily="34" charset="-122"/>
                <a:cs typeface="Meiryo" pitchFamily="34" charset="-120"/>
              </a:rPr>
              <a:t>本テンプレートについて</a:t>
            </a:r>
            <a:endParaRPr lang="en-US" sz="210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2</a:t>
            </a:r>
            <a:endParaRPr lang="en-US" sz="1000"/>
          </a:p>
        </p:txBody>
      </p:sp>
      <p:sp>
        <p:nvSpPr>
          <p:cNvPr id="90" name="[decorative] panel">
            <a:extLst>
              <a:ext uri="{C183D7F6-B498-43B3-948B-1728B52AA6E4}">
                <adec:decorative xmlns:adec="http://schemas.microsoft.com/office/drawing/2017/decorative" val="1"/>
              </a:ext>
            </a:extLst>
          </p:cNvPr>
          <p:cNvSpPr/>
          <p:nvPr/>
        </p:nvSpPr>
        <p:spPr>
          <a:xfrm>
            <a:off x="429768" y="1042416"/>
            <a:ext cx="8412480" cy="3383280"/>
          </a:xfrm>
          <a:prstGeom prst="rect">
            <a:avLst/>
          </a:prstGeom>
          <a:solidFill>
            <a:srgbClr val="F2F7F9"/>
          </a:solidFill>
        </p:spPr>
        <p:txBody>
          <a:bodyPr/>
          <a:lstStyle/>
          <a:p>
            <a:endParaRPr lang="ja-JP"/>
          </a:p>
        </p:txBody>
      </p:sp>
      <p:sp>
        <p:nvSpPr>
          <p:cNvPr id="80" name="credit and disclaimer"/>
          <p:cNvSpPr txBox="1"/>
          <p:nvPr/>
        </p:nvSpPr>
        <p:spPr>
          <a:xfrm>
            <a:off x="713232" y="1371600"/>
            <a:ext cx="7845552" cy="3054096"/>
          </a:xfrm>
          <a:prstGeom prst="rect">
            <a:avLst/>
          </a:prstGeom>
          <a:noFill/>
        </p:spPr>
        <p:txBody>
          <a:bodyPr wrap="square" lIns="0" tIns="0" rIns="0" bIns="0">
            <a:noAutofit/>
          </a:bodyPr>
          <a:lstStyle/>
          <a:p>
            <a:pPr marL="285750" indent="-285750" algn="l">
              <a:spcAft>
                <a:spcPts val="80"/>
              </a:spcAft>
              <a:buFont typeface="Arial" panose="020B0604020202020204" pitchFamily="34" charset="0"/>
              <a:buChar char="•"/>
            </a:pPr>
            <a:r>
              <a:rPr lang="ja-JP" altLang="en-US" sz="1400" dirty="0">
                <a:latin typeface="Meiryo"/>
                <a:ea typeface="Meiryo"/>
              </a:rPr>
              <a:t>テンプレート名：医療機器新規参入事業計画テンプレート　製造販売業編</a:t>
            </a:r>
            <a:endParaRPr lang="en-US" altLang="ja-JP" sz="1400" dirty="0">
              <a:latin typeface="Meiryo"/>
              <a:ea typeface="Meiryo"/>
            </a:endParaRPr>
          </a:p>
          <a:p>
            <a:pPr marL="285750" indent="-285750" algn="l">
              <a:spcAft>
                <a:spcPts val="80"/>
              </a:spcAft>
              <a:buFont typeface="Arial" panose="020B0604020202020204" pitchFamily="34" charset="0"/>
              <a:buChar char="•"/>
            </a:pPr>
            <a:r>
              <a:rPr lang="ja-JP" altLang="en-US" sz="1400" dirty="0">
                <a:latin typeface="Meiryo"/>
                <a:ea typeface="Meiryo"/>
              </a:rPr>
              <a:t>テンプレート版番号</a:t>
            </a:r>
            <a:r>
              <a:rPr lang="en-US" altLang="ja-JP" sz="1400" dirty="0">
                <a:latin typeface="Meiryo"/>
                <a:ea typeface="Meiryo"/>
              </a:rPr>
              <a:t>:</a:t>
            </a:r>
            <a:r>
              <a:rPr lang="ja-JP" altLang="en-US" sz="1400" dirty="0">
                <a:latin typeface="Meiryo"/>
                <a:ea typeface="Meiryo"/>
              </a:rPr>
              <a:t>V1</a:t>
            </a:r>
            <a:endParaRPr lang="en-US" altLang="ja-JP" sz="1400" dirty="0">
              <a:latin typeface="Meiryo"/>
              <a:ea typeface="Meiryo"/>
            </a:endParaRPr>
          </a:p>
          <a:p>
            <a:pPr marL="285750" indent="-285750">
              <a:spcAft>
                <a:spcPts val="80"/>
              </a:spcAft>
              <a:buFont typeface="Arial" panose="020B0604020202020204" pitchFamily="34" charset="0"/>
              <a:buChar char="•"/>
            </a:pPr>
            <a:r>
              <a:rPr lang="ja-JP" altLang="en-US" sz="1400" dirty="0">
                <a:latin typeface="Meiryo"/>
                <a:ea typeface="Meiryo"/>
              </a:rPr>
              <a:t>作成者</a:t>
            </a:r>
            <a:r>
              <a:rPr lang="en-US" altLang="ja-JP" sz="1400" dirty="0">
                <a:latin typeface="Meiryo"/>
                <a:ea typeface="Meiryo"/>
              </a:rPr>
              <a:t>:</a:t>
            </a:r>
            <a:r>
              <a:rPr lang="ja-JP" altLang="en-US" sz="1400" dirty="0">
                <a:latin typeface="Meiryo"/>
                <a:ea typeface="Meiryo"/>
              </a:rPr>
              <a:t>Process Office     </a:t>
            </a:r>
            <a:r>
              <a:rPr lang="en-US" altLang="ja-JP" sz="1400" dirty="0">
                <a:solidFill>
                  <a:srgbClr val="954F72"/>
                </a:solidFill>
                <a:latin typeface="Meiryo"/>
                <a:ea typeface="Meiryo"/>
                <a:hlinkClick r:id="rId3">
                  <a:extLst>
                    <a:ext uri="{A12FA001-AC4F-418D-AE19-62706E023703}">
                      <ahyp:hlinkClr xmlns:ahyp="http://schemas.microsoft.com/office/drawing/2018/hyperlinkcolor" val="tx"/>
                    </a:ext>
                  </a:extLst>
                </a:hlinkClick>
              </a:rPr>
              <a:t>https</a:t>
            </a:r>
            <a:r>
              <a:rPr lang="en-US" altLang="ja-JP" sz="1400" dirty="0">
                <a:latin typeface="Meiryo"/>
                <a:ea typeface="Meiryo"/>
                <a:hlinkClick r:id="rId3">
                  <a:extLst>
                    <a:ext uri="{A12FA001-AC4F-418D-AE19-62706E023703}">
                      <ahyp:hlinkClr xmlns:ahyp="http://schemas.microsoft.com/office/drawing/2018/hyperlinkcolor" val="tx"/>
                    </a:ext>
                  </a:extLst>
                </a:hlinkClick>
              </a:rPr>
              <a:t>://process-office.jp/</a:t>
            </a:r>
            <a:endParaRPr lang="ja-JP" altLang="en-US" sz="1400" dirty="0">
              <a:latin typeface="Meiryo"/>
              <a:ea typeface="Meiryo"/>
            </a:endParaRPr>
          </a:p>
          <a:p>
            <a:pPr algn="l">
              <a:spcAft>
                <a:spcPts val="80"/>
              </a:spcAft>
            </a:pPr>
            <a:endParaRPr lang="en-US" altLang="ja-JP" sz="1400" dirty="0">
              <a:latin typeface="Meiryo"/>
              <a:ea typeface="Meiryo"/>
            </a:endParaRPr>
          </a:p>
          <a:p>
            <a:pPr marL="285750" indent="-285750" algn="l">
              <a:spcAft>
                <a:spcPts val="80"/>
              </a:spcAft>
              <a:buFont typeface="Arial" panose="020B0604020202020204" pitchFamily="34" charset="0"/>
              <a:buChar char="•"/>
            </a:pPr>
            <a:r>
              <a:rPr lang="ja-JP" altLang="en-US" sz="1400" dirty="0">
                <a:latin typeface="Meiryo"/>
                <a:ea typeface="Meiryo"/>
              </a:rPr>
              <a:t>免責事項</a:t>
            </a:r>
            <a:r>
              <a:rPr lang="en-US" altLang="ja-JP" sz="1400" dirty="0">
                <a:latin typeface="Meiryo"/>
                <a:ea typeface="Meiryo"/>
              </a:rPr>
              <a:t>:</a:t>
            </a:r>
          </a:p>
          <a:p>
            <a:pPr algn="l">
              <a:spcAft>
                <a:spcPts val="80"/>
              </a:spcAft>
            </a:pPr>
            <a:endParaRPr lang="ja-JP" altLang="en-US" sz="1400" dirty="0">
              <a:latin typeface="Meiryo"/>
              <a:ea typeface="Meiryo"/>
            </a:endParaRPr>
          </a:p>
          <a:p>
            <a:pPr algn="l">
              <a:spcAft>
                <a:spcPts val="120"/>
              </a:spcAft>
            </a:pPr>
            <a:r>
              <a:rPr lang="ja-JP" altLang="en-US" sz="1400" dirty="0">
                <a:latin typeface="Meiryo"/>
                <a:ea typeface="Meiryo"/>
              </a:rPr>
              <a:t>本資料は医療機器の新規参入検討にあたっての一般的な情報提供を目的としたテンプレートであり、法的助言を構成するものではありません。</a:t>
            </a:r>
          </a:p>
          <a:p>
            <a:pPr algn="l">
              <a:spcAft>
                <a:spcPts val="120"/>
              </a:spcAft>
            </a:pPr>
            <a:r>
              <a:rPr lang="ja-JP" altLang="en-US" sz="1400" dirty="0">
                <a:latin typeface="Meiryo"/>
                <a:ea typeface="Meiryo"/>
              </a:rPr>
              <a:t>薬機法をはじめとする関係法令・通知は改正される場合があります。</a:t>
            </a:r>
            <a:endParaRPr lang="en-US" altLang="ja-JP" sz="1400" dirty="0">
              <a:latin typeface="Meiryo"/>
              <a:ea typeface="Meiryo"/>
            </a:endParaRPr>
          </a:p>
          <a:p>
            <a:pPr algn="l">
              <a:spcAft>
                <a:spcPts val="120"/>
              </a:spcAft>
            </a:pPr>
            <a:r>
              <a:rPr lang="ja-JP" altLang="en-US" sz="1400" dirty="0">
                <a:latin typeface="Meiryo"/>
                <a:ea typeface="Meiryo"/>
              </a:rPr>
              <a:t>実際の手続きにあたっては、最新の法令等をご確認のうえ、必要に応じて所轄官庁または専門家にご相談ください。</a:t>
            </a:r>
          </a:p>
          <a:p>
            <a:pPr algn="l">
              <a:spcAft>
                <a:spcPts val="0"/>
              </a:spcAft>
            </a:pPr>
            <a:r>
              <a:rPr lang="ja-JP" altLang="en-US" sz="1400" dirty="0">
                <a:latin typeface="Meiryo"/>
                <a:ea typeface="Meiryo"/>
              </a:rPr>
              <a:t>記載内容の正確性・完全性について保証するものではなく、本資料の利用により生じた損害について作成者は一切の責任を負いません。</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目次</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3</a:t>
            </a:r>
            <a:endParaRPr lang="en-US" sz="1000" dirty="0"/>
          </a:p>
        </p:txBody>
      </p:sp>
      <p:sp>
        <p:nvSpPr>
          <p:cNvPr id="4" name="Text 2"/>
          <p:cNvSpPr/>
          <p:nvPr/>
        </p:nvSpPr>
        <p:spPr>
          <a:xfrm>
            <a:off x="566928" y="1207008"/>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01</a:t>
            </a:r>
            <a:endParaRPr lang="en-US" sz="1700" dirty="0"/>
          </a:p>
        </p:txBody>
      </p:sp>
      <p:sp>
        <p:nvSpPr>
          <p:cNvPr id="5" name="Text 3"/>
          <p:cNvSpPr/>
          <p:nvPr/>
        </p:nvSpPr>
        <p:spPr>
          <a:xfrm>
            <a:off x="1115568" y="1207008"/>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事業概要と参入目的</a:t>
            </a:r>
            <a:endParaRPr lang="en-US" sz="1300" dirty="0"/>
          </a:p>
        </p:txBody>
      </p:sp>
      <p:sp>
        <p:nvSpPr>
          <p:cNvPr id="6" name="divider">
            <a:extLst>
              <a:ext uri="{C183D7F6-B498-43B3-948B-1728B52AA6E4}">
                <adec:decorative xmlns:adec="http://schemas.microsoft.com/office/drawing/2017/decorative" val="1"/>
              </a:ext>
            </a:extLst>
          </p:cNvPr>
          <p:cNvSpPr/>
          <p:nvPr/>
        </p:nvSpPr>
        <p:spPr>
          <a:xfrm>
            <a:off x="566928" y="1709928"/>
            <a:ext cx="3749040" cy="0"/>
          </a:xfrm>
          <a:prstGeom prst="line">
            <a:avLst/>
          </a:prstGeom>
          <a:noFill/>
          <a:ln w="12700">
            <a:solidFill>
              <a:srgbClr val="D8E2E8"/>
            </a:solidFill>
            <a:prstDash val="solid"/>
          </a:ln>
        </p:spPr>
        <p:txBody>
          <a:bodyPr/>
          <a:lstStyle/>
          <a:p>
            <a:endParaRPr lang="ja-JP" altLang="en-US"/>
          </a:p>
        </p:txBody>
      </p:sp>
      <p:sp>
        <p:nvSpPr>
          <p:cNvPr id="7" name="Text 5"/>
          <p:cNvSpPr/>
          <p:nvPr/>
        </p:nvSpPr>
        <p:spPr>
          <a:xfrm>
            <a:off x="566928" y="1865376"/>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02</a:t>
            </a:r>
            <a:endParaRPr lang="en-US" sz="1700" dirty="0"/>
          </a:p>
        </p:txBody>
      </p:sp>
      <p:sp>
        <p:nvSpPr>
          <p:cNvPr id="8" name="Text 6"/>
          <p:cNvSpPr/>
          <p:nvPr/>
        </p:nvSpPr>
        <p:spPr>
          <a:xfrm>
            <a:off x="1115568" y="1865376"/>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市場環境と参入機会</a:t>
            </a:r>
            <a:endParaRPr lang="en-US" sz="1300" dirty="0"/>
          </a:p>
        </p:txBody>
      </p:sp>
      <p:sp>
        <p:nvSpPr>
          <p:cNvPr id="9" name="divider">
            <a:extLst>
              <a:ext uri="{C183D7F6-B498-43B3-948B-1728B52AA6E4}">
                <adec:decorative xmlns:adec="http://schemas.microsoft.com/office/drawing/2017/decorative" val="1"/>
              </a:ext>
            </a:extLst>
          </p:cNvPr>
          <p:cNvSpPr/>
          <p:nvPr/>
        </p:nvSpPr>
        <p:spPr>
          <a:xfrm>
            <a:off x="566928" y="2368296"/>
            <a:ext cx="3749040" cy="0"/>
          </a:xfrm>
          <a:prstGeom prst="line">
            <a:avLst/>
          </a:prstGeom>
          <a:noFill/>
          <a:ln w="12700">
            <a:solidFill>
              <a:srgbClr val="D8E2E8"/>
            </a:solidFill>
            <a:prstDash val="solid"/>
          </a:ln>
        </p:spPr>
        <p:txBody>
          <a:bodyPr/>
          <a:lstStyle/>
          <a:p>
            <a:endParaRPr lang="ja-JP" altLang="en-US"/>
          </a:p>
        </p:txBody>
      </p:sp>
      <p:sp>
        <p:nvSpPr>
          <p:cNvPr id="10" name="Text 8"/>
          <p:cNvSpPr/>
          <p:nvPr/>
        </p:nvSpPr>
        <p:spPr>
          <a:xfrm>
            <a:off x="566928" y="2523744"/>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03</a:t>
            </a:r>
            <a:endParaRPr lang="en-US" sz="1700" dirty="0"/>
          </a:p>
        </p:txBody>
      </p:sp>
      <p:sp>
        <p:nvSpPr>
          <p:cNvPr id="11" name="Text 9"/>
          <p:cNvSpPr/>
          <p:nvPr/>
        </p:nvSpPr>
        <p:spPr>
          <a:xfrm>
            <a:off x="1115568" y="2523744"/>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対象製品とクラス分類</a:t>
            </a:r>
            <a:endParaRPr lang="en-US" sz="1300" dirty="0"/>
          </a:p>
        </p:txBody>
      </p:sp>
      <p:sp>
        <p:nvSpPr>
          <p:cNvPr id="12" name="divider">
            <a:extLst>
              <a:ext uri="{C183D7F6-B498-43B3-948B-1728B52AA6E4}">
                <adec:decorative xmlns:adec="http://schemas.microsoft.com/office/drawing/2017/decorative" val="1"/>
              </a:ext>
            </a:extLst>
          </p:cNvPr>
          <p:cNvSpPr/>
          <p:nvPr/>
        </p:nvSpPr>
        <p:spPr>
          <a:xfrm>
            <a:off x="566928" y="3026664"/>
            <a:ext cx="3749040" cy="0"/>
          </a:xfrm>
          <a:prstGeom prst="line">
            <a:avLst/>
          </a:prstGeom>
          <a:noFill/>
          <a:ln w="12700">
            <a:solidFill>
              <a:srgbClr val="D8E2E8"/>
            </a:solidFill>
            <a:prstDash val="solid"/>
          </a:ln>
        </p:spPr>
        <p:txBody>
          <a:bodyPr/>
          <a:lstStyle/>
          <a:p>
            <a:endParaRPr lang="ja-JP" altLang="en-US"/>
          </a:p>
        </p:txBody>
      </p:sp>
      <p:sp>
        <p:nvSpPr>
          <p:cNvPr id="13" name="Text 11"/>
          <p:cNvSpPr/>
          <p:nvPr/>
        </p:nvSpPr>
        <p:spPr>
          <a:xfrm>
            <a:off x="566928" y="3182112"/>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04</a:t>
            </a:r>
            <a:endParaRPr lang="en-US" sz="1700" dirty="0"/>
          </a:p>
        </p:txBody>
      </p:sp>
      <p:sp>
        <p:nvSpPr>
          <p:cNvPr id="14" name="Text 12"/>
          <p:cNvSpPr/>
          <p:nvPr/>
        </p:nvSpPr>
        <p:spPr>
          <a:xfrm>
            <a:off x="1115568" y="3182112"/>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薬機法上必要な許認可の全体像</a:t>
            </a:r>
            <a:endParaRPr lang="en-US" sz="1300" dirty="0"/>
          </a:p>
        </p:txBody>
      </p:sp>
      <p:sp>
        <p:nvSpPr>
          <p:cNvPr id="15" name="divider">
            <a:extLst>
              <a:ext uri="{C183D7F6-B498-43B3-948B-1728B52AA6E4}">
                <adec:decorative xmlns:adec="http://schemas.microsoft.com/office/drawing/2017/decorative" val="1"/>
              </a:ext>
            </a:extLst>
          </p:cNvPr>
          <p:cNvSpPr/>
          <p:nvPr/>
        </p:nvSpPr>
        <p:spPr>
          <a:xfrm>
            <a:off x="566928" y="3685032"/>
            <a:ext cx="3749040" cy="0"/>
          </a:xfrm>
          <a:prstGeom prst="line">
            <a:avLst/>
          </a:prstGeom>
          <a:noFill/>
          <a:ln w="12700">
            <a:solidFill>
              <a:srgbClr val="D8E2E8"/>
            </a:solidFill>
            <a:prstDash val="solid"/>
          </a:ln>
        </p:spPr>
        <p:txBody>
          <a:bodyPr/>
          <a:lstStyle/>
          <a:p>
            <a:endParaRPr lang="ja-JP" altLang="en-US"/>
          </a:p>
        </p:txBody>
      </p:sp>
      <p:sp>
        <p:nvSpPr>
          <p:cNvPr id="16" name="Text 14"/>
          <p:cNvSpPr/>
          <p:nvPr/>
        </p:nvSpPr>
        <p:spPr>
          <a:xfrm>
            <a:off x="566928" y="3840480"/>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05</a:t>
            </a:r>
            <a:endParaRPr lang="en-US" sz="1700" dirty="0"/>
          </a:p>
        </p:txBody>
      </p:sp>
      <p:sp>
        <p:nvSpPr>
          <p:cNvPr id="17" name="Text 15"/>
          <p:cNvSpPr/>
          <p:nvPr/>
        </p:nvSpPr>
        <p:spPr>
          <a:xfrm>
            <a:off x="1115568" y="3840480"/>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製造販売業許可と三役体制</a:t>
            </a:r>
            <a:endParaRPr lang="en-US" sz="1300" dirty="0"/>
          </a:p>
        </p:txBody>
      </p:sp>
      <p:sp>
        <p:nvSpPr>
          <p:cNvPr id="18" name="divider">
            <a:extLst>
              <a:ext uri="{C183D7F6-B498-43B3-948B-1728B52AA6E4}">
                <adec:decorative xmlns:adec="http://schemas.microsoft.com/office/drawing/2017/decorative" val="1"/>
              </a:ext>
            </a:extLst>
          </p:cNvPr>
          <p:cNvSpPr/>
          <p:nvPr/>
        </p:nvSpPr>
        <p:spPr>
          <a:xfrm>
            <a:off x="566928" y="4343400"/>
            <a:ext cx="3749040" cy="0"/>
          </a:xfrm>
          <a:prstGeom prst="line">
            <a:avLst/>
          </a:prstGeom>
          <a:noFill/>
          <a:ln w="12700">
            <a:solidFill>
              <a:srgbClr val="D8E2E8"/>
            </a:solidFill>
            <a:prstDash val="solid"/>
          </a:ln>
        </p:spPr>
        <p:txBody>
          <a:bodyPr/>
          <a:lstStyle/>
          <a:p>
            <a:endParaRPr lang="ja-JP" altLang="en-US"/>
          </a:p>
        </p:txBody>
      </p:sp>
      <p:sp>
        <p:nvSpPr>
          <p:cNvPr id="19" name="Text 17"/>
          <p:cNvSpPr/>
          <p:nvPr/>
        </p:nvSpPr>
        <p:spPr>
          <a:xfrm>
            <a:off x="4709160" y="1207008"/>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06</a:t>
            </a:r>
            <a:endParaRPr lang="en-US" sz="1700" dirty="0"/>
          </a:p>
        </p:txBody>
      </p:sp>
      <p:sp>
        <p:nvSpPr>
          <p:cNvPr id="20" name="Text 18"/>
          <p:cNvSpPr/>
          <p:nvPr/>
        </p:nvSpPr>
        <p:spPr>
          <a:xfrm>
            <a:off x="5257800" y="1207008"/>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承認・認証・届出の申請フロー</a:t>
            </a:r>
            <a:endParaRPr lang="en-US" sz="1300" dirty="0"/>
          </a:p>
        </p:txBody>
      </p:sp>
      <p:sp>
        <p:nvSpPr>
          <p:cNvPr id="21" name="divider">
            <a:extLst>
              <a:ext uri="{C183D7F6-B498-43B3-948B-1728B52AA6E4}">
                <adec:decorative xmlns:adec="http://schemas.microsoft.com/office/drawing/2017/decorative" val="1"/>
              </a:ext>
            </a:extLst>
          </p:cNvPr>
          <p:cNvSpPr/>
          <p:nvPr/>
        </p:nvSpPr>
        <p:spPr>
          <a:xfrm>
            <a:off x="4709160" y="1709928"/>
            <a:ext cx="3749040" cy="0"/>
          </a:xfrm>
          <a:prstGeom prst="line">
            <a:avLst/>
          </a:prstGeom>
          <a:noFill/>
          <a:ln w="12700">
            <a:solidFill>
              <a:srgbClr val="D8E2E8"/>
            </a:solidFill>
            <a:prstDash val="solid"/>
          </a:ln>
        </p:spPr>
        <p:txBody>
          <a:bodyPr/>
          <a:lstStyle/>
          <a:p>
            <a:endParaRPr lang="ja-JP" altLang="en-US"/>
          </a:p>
        </p:txBody>
      </p:sp>
      <p:sp>
        <p:nvSpPr>
          <p:cNvPr id="22" name="Text 20"/>
          <p:cNvSpPr/>
          <p:nvPr/>
        </p:nvSpPr>
        <p:spPr>
          <a:xfrm>
            <a:off x="4709160" y="1865376"/>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07</a:t>
            </a:r>
            <a:endParaRPr lang="en-US" sz="1700" dirty="0"/>
          </a:p>
        </p:txBody>
      </p:sp>
      <p:sp>
        <p:nvSpPr>
          <p:cNvPr id="23" name="Text 21"/>
          <p:cNvSpPr/>
          <p:nvPr/>
        </p:nvSpPr>
        <p:spPr>
          <a:xfrm>
            <a:off x="5257800" y="1865376"/>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QMS適合性調査と製造体制</a:t>
            </a:r>
            <a:endParaRPr lang="en-US" sz="1300" dirty="0"/>
          </a:p>
        </p:txBody>
      </p:sp>
      <p:sp>
        <p:nvSpPr>
          <p:cNvPr id="24" name="divider">
            <a:extLst>
              <a:ext uri="{C183D7F6-B498-43B3-948B-1728B52AA6E4}">
                <adec:decorative xmlns:adec="http://schemas.microsoft.com/office/drawing/2017/decorative" val="1"/>
              </a:ext>
            </a:extLst>
          </p:cNvPr>
          <p:cNvSpPr/>
          <p:nvPr/>
        </p:nvSpPr>
        <p:spPr>
          <a:xfrm>
            <a:off x="4709160" y="2368296"/>
            <a:ext cx="3749040" cy="0"/>
          </a:xfrm>
          <a:prstGeom prst="line">
            <a:avLst/>
          </a:prstGeom>
          <a:noFill/>
          <a:ln w="12700">
            <a:solidFill>
              <a:srgbClr val="D8E2E8"/>
            </a:solidFill>
            <a:prstDash val="solid"/>
          </a:ln>
        </p:spPr>
        <p:txBody>
          <a:bodyPr/>
          <a:lstStyle/>
          <a:p>
            <a:endParaRPr lang="ja-JP" altLang="en-US"/>
          </a:p>
        </p:txBody>
      </p:sp>
      <p:sp>
        <p:nvSpPr>
          <p:cNvPr id="25" name="Text 23"/>
          <p:cNvSpPr/>
          <p:nvPr/>
        </p:nvSpPr>
        <p:spPr>
          <a:xfrm>
            <a:off x="4709160" y="2523744"/>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08</a:t>
            </a:r>
            <a:endParaRPr lang="en-US" sz="1700" dirty="0"/>
          </a:p>
        </p:txBody>
      </p:sp>
      <p:sp>
        <p:nvSpPr>
          <p:cNvPr id="26" name="Text 24"/>
          <p:cNvSpPr/>
          <p:nvPr/>
        </p:nvSpPr>
        <p:spPr>
          <a:xfrm>
            <a:off x="5257800" y="2523744"/>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開発〜上市ロードマップ</a:t>
            </a:r>
            <a:endParaRPr lang="en-US" sz="1300" dirty="0"/>
          </a:p>
        </p:txBody>
      </p:sp>
      <p:sp>
        <p:nvSpPr>
          <p:cNvPr id="27" name="divider">
            <a:extLst>
              <a:ext uri="{C183D7F6-B498-43B3-948B-1728B52AA6E4}">
                <adec:decorative xmlns:adec="http://schemas.microsoft.com/office/drawing/2017/decorative" val="1"/>
              </a:ext>
            </a:extLst>
          </p:cNvPr>
          <p:cNvSpPr/>
          <p:nvPr/>
        </p:nvSpPr>
        <p:spPr>
          <a:xfrm>
            <a:off x="4709160" y="3026664"/>
            <a:ext cx="3749040" cy="0"/>
          </a:xfrm>
          <a:prstGeom prst="line">
            <a:avLst/>
          </a:prstGeom>
          <a:noFill/>
          <a:ln w="12700">
            <a:solidFill>
              <a:srgbClr val="D8E2E8"/>
            </a:solidFill>
            <a:prstDash val="solid"/>
          </a:ln>
        </p:spPr>
        <p:txBody>
          <a:bodyPr/>
          <a:lstStyle/>
          <a:p>
            <a:endParaRPr lang="ja-JP" altLang="en-US"/>
          </a:p>
        </p:txBody>
      </p:sp>
      <p:sp>
        <p:nvSpPr>
          <p:cNvPr id="28" name="Text 26"/>
          <p:cNvSpPr/>
          <p:nvPr/>
        </p:nvSpPr>
        <p:spPr>
          <a:xfrm>
            <a:off x="4709160" y="3182112"/>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09</a:t>
            </a:r>
            <a:endParaRPr lang="en-US" sz="1700" dirty="0"/>
          </a:p>
        </p:txBody>
      </p:sp>
      <p:sp>
        <p:nvSpPr>
          <p:cNvPr id="29" name="Text 27"/>
          <p:cNvSpPr/>
          <p:nvPr/>
        </p:nvSpPr>
        <p:spPr>
          <a:xfrm>
            <a:off x="5257800" y="3182112"/>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投資・収支計画</a:t>
            </a:r>
            <a:endParaRPr lang="en-US" sz="1300" dirty="0"/>
          </a:p>
        </p:txBody>
      </p:sp>
      <p:sp>
        <p:nvSpPr>
          <p:cNvPr id="30" name="divider">
            <a:extLst>
              <a:ext uri="{C183D7F6-B498-43B3-948B-1728B52AA6E4}">
                <adec:decorative xmlns:adec="http://schemas.microsoft.com/office/drawing/2017/decorative" val="1"/>
              </a:ext>
            </a:extLst>
          </p:cNvPr>
          <p:cNvSpPr/>
          <p:nvPr/>
        </p:nvSpPr>
        <p:spPr>
          <a:xfrm>
            <a:off x="4709160" y="3685032"/>
            <a:ext cx="3749040" cy="0"/>
          </a:xfrm>
          <a:prstGeom prst="line">
            <a:avLst/>
          </a:prstGeom>
          <a:noFill/>
          <a:ln w="12700">
            <a:solidFill>
              <a:srgbClr val="D8E2E8"/>
            </a:solidFill>
            <a:prstDash val="solid"/>
          </a:ln>
        </p:spPr>
        <p:txBody>
          <a:bodyPr/>
          <a:lstStyle/>
          <a:p>
            <a:endParaRPr lang="ja-JP" altLang="en-US"/>
          </a:p>
        </p:txBody>
      </p:sp>
      <p:sp>
        <p:nvSpPr>
          <p:cNvPr id="31" name="Text 29"/>
          <p:cNvSpPr/>
          <p:nvPr/>
        </p:nvSpPr>
        <p:spPr>
          <a:xfrm>
            <a:off x="4709160" y="3840480"/>
            <a:ext cx="548640" cy="457200"/>
          </a:xfrm>
          <a:prstGeom prst="rect">
            <a:avLst/>
          </a:prstGeom>
          <a:noFill/>
          <a:ln/>
        </p:spPr>
        <p:txBody>
          <a:bodyPr wrap="square" lIns="0" tIns="0" rIns="0" bIns="0" rtlCol="0" anchor="ctr"/>
          <a:lstStyle/>
          <a:p>
            <a:pPr marL="0" indent="0">
              <a:buNone/>
            </a:pPr>
            <a:r>
              <a:rPr lang="en-US" sz="1700" b="1" dirty="0">
                <a:solidFill>
                  <a:srgbClr val="1AA5A5"/>
                </a:solidFill>
                <a:latin typeface="Arial" pitchFamily="34" charset="0"/>
                <a:ea typeface="Arial" pitchFamily="34" charset="-122"/>
                <a:cs typeface="Arial" pitchFamily="34" charset="-120"/>
              </a:rPr>
              <a:t>10</a:t>
            </a:r>
            <a:endParaRPr lang="en-US" sz="1700" dirty="0"/>
          </a:p>
        </p:txBody>
      </p:sp>
      <p:sp>
        <p:nvSpPr>
          <p:cNvPr id="32" name="Text 30"/>
          <p:cNvSpPr/>
          <p:nvPr/>
        </p:nvSpPr>
        <p:spPr>
          <a:xfrm>
            <a:off x="5257800" y="3840480"/>
            <a:ext cx="3200400" cy="457200"/>
          </a:xfrm>
          <a:prstGeom prst="rect">
            <a:avLst/>
          </a:prstGeom>
          <a:noFill/>
          <a:ln/>
        </p:spPr>
        <p:txBody>
          <a:bodyPr wrap="square" lIns="0" tIns="0" rIns="0" bIns="0" rtlCol="0" anchor="ctr"/>
          <a:lstStyle/>
          <a:p>
            <a:pPr marL="0" indent="0">
              <a:buNone/>
            </a:pPr>
            <a:r>
              <a:rPr lang="en-US" sz="1300" dirty="0">
                <a:solidFill>
                  <a:srgbClr val="0F2E4C"/>
                </a:solidFill>
                <a:latin typeface="Meiryo" pitchFamily="34" charset="0"/>
                <a:ea typeface="Meiryo" pitchFamily="34" charset="-122"/>
                <a:cs typeface="Meiryo" pitchFamily="34" charset="-120"/>
              </a:rPr>
              <a:t>リスクと対応策 ／ 次のアクション</a:t>
            </a:r>
            <a:endParaRPr lang="en-US" sz="1300" dirty="0"/>
          </a:p>
        </p:txBody>
      </p:sp>
      <p:sp>
        <p:nvSpPr>
          <p:cNvPr id="33" name="divider">
            <a:extLst>
              <a:ext uri="{C183D7F6-B498-43B3-948B-1728B52AA6E4}">
                <adec:decorative xmlns:adec="http://schemas.microsoft.com/office/drawing/2017/decorative" val="1"/>
              </a:ext>
            </a:extLst>
          </p:cNvPr>
          <p:cNvSpPr/>
          <p:nvPr/>
        </p:nvSpPr>
        <p:spPr>
          <a:xfrm>
            <a:off x="4709160" y="4343400"/>
            <a:ext cx="3749040" cy="0"/>
          </a:xfrm>
          <a:prstGeom prst="line">
            <a:avLst/>
          </a:prstGeom>
          <a:noFill/>
          <a:ln w="12700">
            <a:solidFill>
              <a:srgbClr val="D8E2E8"/>
            </a:solidFill>
            <a:prstDash val="solid"/>
          </a:ln>
        </p:spPr>
        <p:txBody>
          <a:bodyPr/>
          <a:lstStyle/>
          <a:p>
            <a:endParaRPr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01 ｜ 事業概要と参入目的</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4</a:t>
            </a:r>
            <a:endParaRPr lang="en-US" sz="1000" dirty="0"/>
          </a:p>
        </p:txBody>
      </p:sp>
      <p:sp>
        <p:nvSpPr>
          <p:cNvPr id="4" name="card">
            <a:extLst>
              <a:ext uri="{C183D7F6-B498-43B3-948B-1728B52AA6E4}">
                <adec:decorative xmlns:adec="http://schemas.microsoft.com/office/drawing/2017/decorative" val="1"/>
              </a:ext>
            </a:extLst>
          </p:cNvPr>
          <p:cNvSpPr/>
          <p:nvPr/>
        </p:nvSpPr>
        <p:spPr>
          <a:xfrm>
            <a:off x="502920" y="1143000"/>
            <a:ext cx="2651760" cy="169164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5" name="accent">
            <a:extLst>
              <a:ext uri="{C183D7F6-B498-43B3-948B-1728B52AA6E4}">
                <adec:decorative xmlns:adec="http://schemas.microsoft.com/office/drawing/2017/decorative" val="1"/>
              </a:ext>
            </a:extLst>
          </p:cNvPr>
          <p:cNvSpPr/>
          <p:nvPr/>
        </p:nvSpPr>
        <p:spPr>
          <a:xfrm>
            <a:off x="502920" y="1143000"/>
            <a:ext cx="2651760" cy="54864"/>
          </a:xfrm>
          <a:prstGeom prst="rect">
            <a:avLst/>
          </a:prstGeom>
          <a:solidFill>
            <a:srgbClr val="1AA5A5"/>
          </a:solidFill>
          <a:ln/>
        </p:spPr>
        <p:txBody>
          <a:bodyPr/>
          <a:lstStyle/>
          <a:p>
            <a:endParaRPr lang="ja-JP" altLang="en-US"/>
          </a:p>
        </p:txBody>
      </p:sp>
      <p:sp>
        <p:nvSpPr>
          <p:cNvPr id="6" name="Text 4"/>
          <p:cNvSpPr/>
          <p:nvPr/>
        </p:nvSpPr>
        <p:spPr>
          <a:xfrm>
            <a:off x="685800" y="1307592"/>
            <a:ext cx="224942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参入の背景</a:t>
            </a:r>
            <a:endParaRPr lang="en-US" sz="1400" dirty="0"/>
          </a:p>
        </p:txBody>
      </p:sp>
      <p:sp>
        <p:nvSpPr>
          <p:cNvPr id="7" name="Text 5"/>
          <p:cNvSpPr/>
          <p:nvPr/>
        </p:nvSpPr>
        <p:spPr>
          <a:xfrm>
            <a:off x="685800" y="1709928"/>
            <a:ext cx="2286000" cy="97840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自社の既存技術（例：センサ／樹脂加工）を活用</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医療分野の安定需要と高付加価値</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既存事業の成長鈍化に対する新規収益源</a:t>
            </a:r>
            <a:endParaRPr lang="en-US" sz="1050" dirty="0"/>
          </a:p>
        </p:txBody>
      </p:sp>
      <p:sp>
        <p:nvSpPr>
          <p:cNvPr id="8" name="card">
            <a:extLst>
              <a:ext uri="{C183D7F6-B498-43B3-948B-1728B52AA6E4}">
                <adec:decorative xmlns:adec="http://schemas.microsoft.com/office/drawing/2017/decorative" val="1"/>
              </a:ext>
            </a:extLst>
          </p:cNvPr>
          <p:cNvSpPr/>
          <p:nvPr/>
        </p:nvSpPr>
        <p:spPr>
          <a:xfrm>
            <a:off x="3291840" y="1143000"/>
            <a:ext cx="2651760" cy="169164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9" name="accent">
            <a:extLst>
              <a:ext uri="{C183D7F6-B498-43B3-948B-1728B52AA6E4}">
                <adec:decorative xmlns:adec="http://schemas.microsoft.com/office/drawing/2017/decorative" val="1"/>
              </a:ext>
            </a:extLst>
          </p:cNvPr>
          <p:cNvSpPr/>
          <p:nvPr/>
        </p:nvSpPr>
        <p:spPr>
          <a:xfrm>
            <a:off x="3291840" y="1143000"/>
            <a:ext cx="2651760" cy="54864"/>
          </a:xfrm>
          <a:prstGeom prst="rect">
            <a:avLst/>
          </a:prstGeom>
          <a:solidFill>
            <a:srgbClr val="0F2E4C"/>
          </a:solidFill>
          <a:ln/>
        </p:spPr>
        <p:txBody>
          <a:bodyPr/>
          <a:lstStyle/>
          <a:p>
            <a:endParaRPr lang="ja-JP" altLang="en-US"/>
          </a:p>
        </p:txBody>
      </p:sp>
      <p:sp>
        <p:nvSpPr>
          <p:cNvPr id="10" name="Text 8"/>
          <p:cNvSpPr/>
          <p:nvPr/>
        </p:nvSpPr>
        <p:spPr>
          <a:xfrm>
            <a:off x="3474720" y="1307592"/>
            <a:ext cx="224942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事業の目的</a:t>
            </a:r>
            <a:endParaRPr lang="en-US" sz="1400" dirty="0"/>
          </a:p>
        </p:txBody>
      </p:sp>
      <p:sp>
        <p:nvSpPr>
          <p:cNvPr id="11" name="Text 9"/>
          <p:cNvSpPr/>
          <p:nvPr/>
        </p:nvSpPr>
        <p:spPr>
          <a:xfrm>
            <a:off x="3474720" y="1709928"/>
            <a:ext cx="2286000" cy="97840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医療機器製造販売業として自社ブランド上市</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3年以内に単年度黒字化</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薬事・品質体制の社内構築</a:t>
            </a:r>
            <a:endParaRPr lang="en-US" sz="1050" dirty="0"/>
          </a:p>
        </p:txBody>
      </p:sp>
      <p:sp>
        <p:nvSpPr>
          <p:cNvPr id="12" name="card">
            <a:extLst>
              <a:ext uri="{C183D7F6-B498-43B3-948B-1728B52AA6E4}">
                <adec:decorative xmlns:adec="http://schemas.microsoft.com/office/drawing/2017/decorative" val="1"/>
              </a:ext>
            </a:extLst>
          </p:cNvPr>
          <p:cNvSpPr/>
          <p:nvPr/>
        </p:nvSpPr>
        <p:spPr>
          <a:xfrm>
            <a:off x="6080760" y="1143000"/>
            <a:ext cx="2560320" cy="169164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3" name="accent">
            <a:extLst>
              <a:ext uri="{C183D7F6-B498-43B3-948B-1728B52AA6E4}">
                <adec:decorative xmlns:adec="http://schemas.microsoft.com/office/drawing/2017/decorative" val="1"/>
              </a:ext>
            </a:extLst>
          </p:cNvPr>
          <p:cNvSpPr/>
          <p:nvPr/>
        </p:nvSpPr>
        <p:spPr>
          <a:xfrm>
            <a:off x="6080760" y="1143000"/>
            <a:ext cx="2560320" cy="54864"/>
          </a:xfrm>
          <a:prstGeom prst="rect">
            <a:avLst/>
          </a:prstGeom>
          <a:solidFill>
            <a:srgbClr val="C98A16"/>
          </a:solidFill>
          <a:ln/>
        </p:spPr>
        <p:txBody>
          <a:bodyPr/>
          <a:lstStyle/>
          <a:p>
            <a:endParaRPr lang="ja-JP" altLang="en-US"/>
          </a:p>
        </p:txBody>
      </p:sp>
      <p:sp>
        <p:nvSpPr>
          <p:cNvPr id="14" name="Text 12"/>
          <p:cNvSpPr/>
          <p:nvPr/>
        </p:nvSpPr>
        <p:spPr>
          <a:xfrm>
            <a:off x="6263640" y="1307592"/>
            <a:ext cx="215798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参入形態の選択</a:t>
            </a:r>
            <a:endParaRPr lang="en-US" sz="1400" dirty="0"/>
          </a:p>
        </p:txBody>
      </p:sp>
      <p:sp>
        <p:nvSpPr>
          <p:cNvPr id="15" name="Text 13"/>
          <p:cNvSpPr/>
          <p:nvPr/>
        </p:nvSpPr>
        <p:spPr>
          <a:xfrm>
            <a:off x="6263640" y="1709928"/>
            <a:ext cx="2194560" cy="97840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自社製造／製造委託（OEM）</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海外製品の輸入販売</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既存企業との提携・M&amp;A</a:t>
            </a:r>
            <a:endParaRPr lang="en-US" sz="1050" dirty="0"/>
          </a:p>
        </p:txBody>
      </p:sp>
      <p:sp>
        <p:nvSpPr>
          <p:cNvPr id="16" name="panel">
            <a:extLst>
              <a:ext uri="{C183D7F6-B498-43B3-948B-1728B52AA6E4}">
                <adec:decorative xmlns:adec="http://schemas.microsoft.com/office/drawing/2017/decorative" val="1"/>
              </a:ext>
            </a:extLst>
          </p:cNvPr>
          <p:cNvSpPr/>
          <p:nvPr/>
        </p:nvSpPr>
        <p:spPr>
          <a:xfrm>
            <a:off x="502920" y="3108960"/>
            <a:ext cx="8138160" cy="1325880"/>
          </a:xfrm>
          <a:prstGeom prst="rect">
            <a:avLst/>
          </a:prstGeom>
          <a:solidFill>
            <a:srgbClr val="F2F7F9"/>
          </a:solidFill>
          <a:ln/>
        </p:spPr>
        <p:txBody>
          <a:bodyPr/>
          <a:lstStyle/>
          <a:p>
            <a:endParaRPr lang="ja-JP" altLang="en-US"/>
          </a:p>
        </p:txBody>
      </p:sp>
      <p:sp>
        <p:nvSpPr>
          <p:cNvPr id="17" name="Text 15"/>
          <p:cNvSpPr/>
          <p:nvPr/>
        </p:nvSpPr>
        <p:spPr>
          <a:xfrm>
            <a:off x="731520" y="3246120"/>
            <a:ext cx="2743200" cy="274320"/>
          </a:xfrm>
          <a:prstGeom prst="rect">
            <a:avLst/>
          </a:prstGeom>
          <a:noFill/>
          <a:ln/>
        </p:spPr>
        <p:txBody>
          <a:bodyPr wrap="square" lIns="0" tIns="0" rIns="0" bIns="0" rtlCol="0" anchor="ctr"/>
          <a:lstStyle/>
          <a:p>
            <a:pPr marL="0" indent="0">
              <a:buNone/>
            </a:pPr>
            <a:r>
              <a:rPr lang="en-US" sz="1200" b="1" dirty="0">
                <a:solidFill>
                  <a:srgbClr val="0F2E4C"/>
                </a:solidFill>
                <a:latin typeface="Meiryo" pitchFamily="34" charset="0"/>
                <a:ea typeface="Meiryo" pitchFamily="34" charset="-122"/>
                <a:cs typeface="Meiryo" pitchFamily="34" charset="-120"/>
              </a:rPr>
              <a:t>目標指標（記入例）</a:t>
            </a:r>
            <a:endParaRPr lang="en-US" sz="1200" dirty="0"/>
          </a:p>
        </p:txBody>
      </p:sp>
      <p:sp>
        <p:nvSpPr>
          <p:cNvPr id="18" name="Text 16"/>
          <p:cNvSpPr/>
          <p:nvPr/>
        </p:nvSpPr>
        <p:spPr>
          <a:xfrm>
            <a:off x="731520" y="3611880"/>
            <a:ext cx="1828800" cy="228600"/>
          </a:xfrm>
          <a:prstGeom prst="rect">
            <a:avLst/>
          </a:prstGeom>
          <a:noFill/>
          <a:ln/>
        </p:spPr>
        <p:txBody>
          <a:bodyPr wrap="square" lIns="0" tIns="0" rIns="0" bIns="0" rtlCol="0" anchor="ctr"/>
          <a:lstStyle/>
          <a:p>
            <a:pPr marL="0" indent="0">
              <a:buNone/>
            </a:pPr>
            <a:r>
              <a:rPr lang="en-US" sz="1000" dirty="0">
                <a:solidFill>
                  <a:srgbClr val="55636E"/>
                </a:solidFill>
                <a:latin typeface="Meiryo" pitchFamily="34" charset="0"/>
                <a:ea typeface="Meiryo" pitchFamily="34" charset="-122"/>
                <a:cs typeface="Meiryo" pitchFamily="34" charset="-120"/>
              </a:rPr>
              <a:t>上市時期</a:t>
            </a:r>
            <a:endParaRPr lang="en-US" sz="1000" dirty="0"/>
          </a:p>
        </p:txBody>
      </p:sp>
      <p:sp>
        <p:nvSpPr>
          <p:cNvPr id="19" name="Text 17"/>
          <p:cNvSpPr/>
          <p:nvPr/>
        </p:nvSpPr>
        <p:spPr>
          <a:xfrm>
            <a:off x="731520" y="3840480"/>
            <a:ext cx="1828800" cy="365760"/>
          </a:xfrm>
          <a:prstGeom prst="rect">
            <a:avLst/>
          </a:prstGeom>
          <a:noFill/>
          <a:ln/>
        </p:spPr>
        <p:txBody>
          <a:bodyPr wrap="square" lIns="0" tIns="0" rIns="0" bIns="0" rtlCol="0" anchor="ctr"/>
          <a:lstStyle/>
          <a:p>
            <a:pPr marL="0" indent="0">
              <a:buNone/>
            </a:pPr>
            <a:r>
              <a:rPr lang="en-US" sz="1500" b="1" dirty="0">
                <a:solidFill>
                  <a:srgbClr val="0E8C8C"/>
                </a:solidFill>
                <a:latin typeface="Meiryo" pitchFamily="34" charset="0"/>
                <a:ea typeface="Meiryo" pitchFamily="34" charset="-122"/>
                <a:cs typeface="Meiryo" pitchFamily="34" charset="-120"/>
              </a:rPr>
              <a:t>20XX年 第2四半期</a:t>
            </a:r>
            <a:endParaRPr lang="en-US" sz="1500" dirty="0"/>
          </a:p>
        </p:txBody>
      </p:sp>
      <p:sp>
        <p:nvSpPr>
          <p:cNvPr id="20" name="Text 18"/>
          <p:cNvSpPr/>
          <p:nvPr/>
        </p:nvSpPr>
        <p:spPr>
          <a:xfrm>
            <a:off x="2743200" y="3611880"/>
            <a:ext cx="1828800" cy="228600"/>
          </a:xfrm>
          <a:prstGeom prst="rect">
            <a:avLst/>
          </a:prstGeom>
          <a:noFill/>
          <a:ln/>
        </p:spPr>
        <p:txBody>
          <a:bodyPr wrap="square" lIns="0" tIns="0" rIns="0" bIns="0" rtlCol="0" anchor="ctr"/>
          <a:lstStyle/>
          <a:p>
            <a:pPr marL="0" indent="0">
              <a:buNone/>
            </a:pPr>
            <a:r>
              <a:rPr lang="en-US" sz="1000" dirty="0">
                <a:solidFill>
                  <a:srgbClr val="55636E"/>
                </a:solidFill>
                <a:latin typeface="Meiryo" pitchFamily="34" charset="0"/>
                <a:ea typeface="Meiryo" pitchFamily="34" charset="-122"/>
                <a:cs typeface="Meiryo" pitchFamily="34" charset="-120"/>
              </a:rPr>
              <a:t>初年度売上</a:t>
            </a:r>
            <a:endParaRPr lang="en-US" sz="1000" dirty="0"/>
          </a:p>
        </p:txBody>
      </p:sp>
      <p:sp>
        <p:nvSpPr>
          <p:cNvPr id="21" name="Text 19"/>
          <p:cNvSpPr/>
          <p:nvPr/>
        </p:nvSpPr>
        <p:spPr>
          <a:xfrm>
            <a:off x="2743200" y="3840480"/>
            <a:ext cx="1828800" cy="365760"/>
          </a:xfrm>
          <a:prstGeom prst="rect">
            <a:avLst/>
          </a:prstGeom>
          <a:noFill/>
          <a:ln/>
        </p:spPr>
        <p:txBody>
          <a:bodyPr wrap="square" lIns="0" tIns="0" rIns="0" bIns="0" rtlCol="0" anchor="ctr"/>
          <a:lstStyle/>
          <a:p>
            <a:pPr marL="0" indent="0">
              <a:buNone/>
            </a:pPr>
            <a:r>
              <a:rPr lang="en-US" sz="1500" b="1" dirty="0">
                <a:solidFill>
                  <a:srgbClr val="0E8C8C"/>
                </a:solidFill>
                <a:latin typeface="Meiryo" pitchFamily="34" charset="0"/>
                <a:ea typeface="Meiryo" pitchFamily="34" charset="-122"/>
                <a:cs typeface="Meiryo" pitchFamily="34" charset="-120"/>
              </a:rPr>
              <a:t>○○百万円</a:t>
            </a:r>
            <a:endParaRPr lang="en-US" sz="1500" dirty="0"/>
          </a:p>
        </p:txBody>
      </p:sp>
      <p:sp>
        <p:nvSpPr>
          <p:cNvPr id="22" name="Text 20"/>
          <p:cNvSpPr/>
          <p:nvPr/>
        </p:nvSpPr>
        <p:spPr>
          <a:xfrm>
            <a:off x="4754880" y="3611880"/>
            <a:ext cx="1828800" cy="228600"/>
          </a:xfrm>
          <a:prstGeom prst="rect">
            <a:avLst/>
          </a:prstGeom>
          <a:noFill/>
          <a:ln/>
        </p:spPr>
        <p:txBody>
          <a:bodyPr wrap="square" lIns="0" tIns="0" rIns="0" bIns="0" rtlCol="0" anchor="ctr"/>
          <a:lstStyle/>
          <a:p>
            <a:pPr marL="0" indent="0">
              <a:buNone/>
            </a:pPr>
            <a:r>
              <a:rPr lang="en-US" sz="1000" dirty="0">
                <a:solidFill>
                  <a:srgbClr val="55636E"/>
                </a:solidFill>
                <a:latin typeface="Meiryo" pitchFamily="34" charset="0"/>
                <a:ea typeface="Meiryo" pitchFamily="34" charset="-122"/>
                <a:cs typeface="Meiryo" pitchFamily="34" charset="-120"/>
              </a:rPr>
              <a:t>3年後売上</a:t>
            </a:r>
            <a:endParaRPr lang="en-US" sz="1000" dirty="0"/>
          </a:p>
        </p:txBody>
      </p:sp>
      <p:sp>
        <p:nvSpPr>
          <p:cNvPr id="23" name="Text 21"/>
          <p:cNvSpPr/>
          <p:nvPr/>
        </p:nvSpPr>
        <p:spPr>
          <a:xfrm>
            <a:off x="4754880" y="3840480"/>
            <a:ext cx="1828800" cy="365760"/>
          </a:xfrm>
          <a:prstGeom prst="rect">
            <a:avLst/>
          </a:prstGeom>
          <a:noFill/>
          <a:ln/>
        </p:spPr>
        <p:txBody>
          <a:bodyPr wrap="square" lIns="0" tIns="0" rIns="0" bIns="0" rtlCol="0" anchor="ctr"/>
          <a:lstStyle/>
          <a:p>
            <a:pPr marL="0" indent="0">
              <a:buNone/>
            </a:pPr>
            <a:r>
              <a:rPr lang="en-US" sz="1500" b="1" dirty="0">
                <a:solidFill>
                  <a:srgbClr val="0E8C8C"/>
                </a:solidFill>
                <a:latin typeface="Meiryo" pitchFamily="34" charset="0"/>
                <a:ea typeface="Meiryo" pitchFamily="34" charset="-122"/>
                <a:cs typeface="Meiryo" pitchFamily="34" charset="-120"/>
              </a:rPr>
              <a:t>○○百万円</a:t>
            </a:r>
            <a:endParaRPr lang="en-US" sz="1500" dirty="0"/>
          </a:p>
        </p:txBody>
      </p:sp>
      <p:sp>
        <p:nvSpPr>
          <p:cNvPr id="24" name="Text 22"/>
          <p:cNvSpPr/>
          <p:nvPr/>
        </p:nvSpPr>
        <p:spPr>
          <a:xfrm>
            <a:off x="6766560" y="3611880"/>
            <a:ext cx="1828800" cy="228600"/>
          </a:xfrm>
          <a:prstGeom prst="rect">
            <a:avLst/>
          </a:prstGeom>
          <a:noFill/>
          <a:ln/>
        </p:spPr>
        <p:txBody>
          <a:bodyPr wrap="square" lIns="0" tIns="0" rIns="0" bIns="0" rtlCol="0" anchor="ctr"/>
          <a:lstStyle/>
          <a:p>
            <a:pPr marL="0" indent="0">
              <a:buNone/>
            </a:pPr>
            <a:r>
              <a:rPr lang="en-US" sz="1000" dirty="0">
                <a:solidFill>
                  <a:srgbClr val="55636E"/>
                </a:solidFill>
                <a:latin typeface="Meiryo" pitchFamily="34" charset="0"/>
                <a:ea typeface="Meiryo" pitchFamily="34" charset="-122"/>
                <a:cs typeface="Meiryo" pitchFamily="34" charset="-120"/>
              </a:rPr>
              <a:t>初期投資</a:t>
            </a:r>
            <a:endParaRPr lang="en-US" sz="1000" dirty="0"/>
          </a:p>
        </p:txBody>
      </p:sp>
      <p:sp>
        <p:nvSpPr>
          <p:cNvPr id="25" name="Text 23"/>
          <p:cNvSpPr/>
          <p:nvPr/>
        </p:nvSpPr>
        <p:spPr>
          <a:xfrm>
            <a:off x="6766560" y="3840480"/>
            <a:ext cx="1828800" cy="365760"/>
          </a:xfrm>
          <a:prstGeom prst="rect">
            <a:avLst/>
          </a:prstGeom>
          <a:noFill/>
          <a:ln/>
        </p:spPr>
        <p:txBody>
          <a:bodyPr wrap="square" lIns="0" tIns="0" rIns="0" bIns="0" rtlCol="0" anchor="ctr"/>
          <a:lstStyle/>
          <a:p>
            <a:pPr marL="0" indent="0">
              <a:buNone/>
            </a:pPr>
            <a:r>
              <a:rPr lang="en-US" sz="1500" b="1" dirty="0">
                <a:solidFill>
                  <a:srgbClr val="0E8C8C"/>
                </a:solidFill>
                <a:latin typeface="Meiryo" pitchFamily="34" charset="0"/>
                <a:ea typeface="Meiryo" pitchFamily="34" charset="-122"/>
                <a:cs typeface="Meiryo" pitchFamily="34" charset="-120"/>
              </a:rPr>
              <a:t>○○百万円</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02 ｜ 市場環境と参入機会</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5</a:t>
            </a:r>
            <a:endParaRPr lang="en-US" sz="1000" dirty="0"/>
          </a:p>
        </p:txBody>
      </p:sp>
      <p:graphicFrame>
        <p:nvGraphicFramePr>
          <p:cNvPr id="4" name="対象市場の成長推移" descr="棒グラフ：対象市場規模の推移（記入例）100→137億円、年平均約8%成長"/>
          <p:cNvGraphicFramePr/>
          <p:nvPr/>
        </p:nvGraphicFramePr>
        <p:xfrm>
          <a:off x="502920" y="1188720"/>
          <a:ext cx="466344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card">
            <a:extLst>
              <a:ext uri="{C183D7F6-B498-43B3-948B-1728B52AA6E4}">
                <adec:decorative xmlns:adec="http://schemas.microsoft.com/office/drawing/2017/decorative" val="1"/>
              </a:ext>
            </a:extLst>
          </p:cNvPr>
          <p:cNvSpPr/>
          <p:nvPr/>
        </p:nvSpPr>
        <p:spPr>
          <a:xfrm>
            <a:off x="5440680" y="1188720"/>
            <a:ext cx="3200400" cy="15087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6" name="accent">
            <a:extLst>
              <a:ext uri="{C183D7F6-B498-43B3-948B-1728B52AA6E4}">
                <adec:decorative xmlns:adec="http://schemas.microsoft.com/office/drawing/2017/decorative" val="1"/>
              </a:ext>
            </a:extLst>
          </p:cNvPr>
          <p:cNvSpPr/>
          <p:nvPr/>
        </p:nvSpPr>
        <p:spPr>
          <a:xfrm>
            <a:off x="5440680" y="1188720"/>
            <a:ext cx="3200400" cy="54864"/>
          </a:xfrm>
          <a:prstGeom prst="rect">
            <a:avLst/>
          </a:prstGeom>
          <a:solidFill>
            <a:srgbClr val="0F2E4C"/>
          </a:solidFill>
          <a:ln/>
        </p:spPr>
        <p:txBody>
          <a:bodyPr/>
          <a:lstStyle/>
          <a:p>
            <a:endParaRPr lang="ja-JP" altLang="en-US"/>
          </a:p>
        </p:txBody>
      </p:sp>
      <p:sp>
        <p:nvSpPr>
          <p:cNvPr id="7" name="Text 4"/>
          <p:cNvSpPr/>
          <p:nvPr/>
        </p:nvSpPr>
        <p:spPr>
          <a:xfrm>
            <a:off x="5623560" y="1353312"/>
            <a:ext cx="279806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市場の特徴</a:t>
            </a:r>
            <a:endParaRPr lang="en-US" sz="1400" dirty="0"/>
          </a:p>
        </p:txBody>
      </p:sp>
      <p:sp>
        <p:nvSpPr>
          <p:cNvPr id="8" name="Text 5"/>
          <p:cNvSpPr/>
          <p:nvPr/>
        </p:nvSpPr>
        <p:spPr>
          <a:xfrm>
            <a:off x="5623560" y="1755648"/>
            <a:ext cx="2834640" cy="79552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高齢化により対象疾患患者数が増加</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診療報酬改定が収益性を左右</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上位数社による寡占構造</a:t>
            </a:r>
            <a:endParaRPr lang="en-US" sz="1050" dirty="0"/>
          </a:p>
        </p:txBody>
      </p:sp>
      <p:sp>
        <p:nvSpPr>
          <p:cNvPr id="9" name="card">
            <a:extLst>
              <a:ext uri="{C183D7F6-B498-43B3-948B-1728B52AA6E4}">
                <adec:decorative xmlns:adec="http://schemas.microsoft.com/office/drawing/2017/decorative" val="1"/>
              </a:ext>
            </a:extLst>
          </p:cNvPr>
          <p:cNvSpPr/>
          <p:nvPr/>
        </p:nvSpPr>
        <p:spPr>
          <a:xfrm>
            <a:off x="5440680" y="2880360"/>
            <a:ext cx="3200400" cy="15087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0" name="accent">
            <a:extLst>
              <a:ext uri="{C183D7F6-B498-43B3-948B-1728B52AA6E4}">
                <adec:decorative xmlns:adec="http://schemas.microsoft.com/office/drawing/2017/decorative" val="1"/>
              </a:ext>
            </a:extLst>
          </p:cNvPr>
          <p:cNvSpPr/>
          <p:nvPr/>
        </p:nvSpPr>
        <p:spPr>
          <a:xfrm>
            <a:off x="5440680" y="2880360"/>
            <a:ext cx="3200400" cy="54864"/>
          </a:xfrm>
          <a:prstGeom prst="rect">
            <a:avLst/>
          </a:prstGeom>
          <a:solidFill>
            <a:srgbClr val="1AA5A5"/>
          </a:solidFill>
          <a:ln/>
        </p:spPr>
        <p:txBody>
          <a:bodyPr/>
          <a:lstStyle/>
          <a:p>
            <a:endParaRPr lang="ja-JP" altLang="en-US"/>
          </a:p>
        </p:txBody>
      </p:sp>
      <p:sp>
        <p:nvSpPr>
          <p:cNvPr id="11" name="Text 8"/>
          <p:cNvSpPr/>
          <p:nvPr/>
        </p:nvSpPr>
        <p:spPr>
          <a:xfrm>
            <a:off x="5623560" y="3044952"/>
            <a:ext cx="2798064"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自社の勝ち筋</a:t>
            </a:r>
            <a:endParaRPr lang="en-US" sz="1400" dirty="0"/>
          </a:p>
        </p:txBody>
      </p:sp>
      <p:sp>
        <p:nvSpPr>
          <p:cNvPr id="12" name="Text 9"/>
          <p:cNvSpPr/>
          <p:nvPr/>
        </p:nvSpPr>
        <p:spPr>
          <a:xfrm>
            <a:off x="5623560" y="3447288"/>
            <a:ext cx="2834640" cy="79552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小型化・低コストによる差別化</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既存販路（代理店）の活用</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保険償還区分の早期確認</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03 ｜ 対象製品とクラス分類</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6</a:t>
            </a:r>
            <a:endParaRPr lang="en-US" sz="1000" dirty="0"/>
          </a:p>
        </p:txBody>
      </p:sp>
      <p:graphicFrame>
        <p:nvGraphicFramePr>
          <p:cNvPr id="6" name="Table 0"/>
          <p:cNvGraphicFramePr>
            <a:graphicFrameLocks noGrp="1"/>
          </p:cNvGraphicFramePr>
          <p:nvPr>
            <p:extLst>
              <p:ext uri="{D42A27DB-BD31-4B8C-83A1-F6EECF244321}">
                <p14:modId xmlns:p14="http://schemas.microsoft.com/office/powerpoint/2010/main" val="905711209"/>
              </p:ext>
            </p:extLst>
          </p:nvPr>
        </p:nvGraphicFramePr>
        <p:xfrm>
          <a:off x="502920" y="1188720"/>
          <a:ext cx="8138160" cy="2257044"/>
        </p:xfrm>
        <a:graphic>
          <a:graphicData uri="http://schemas.openxmlformats.org/drawingml/2006/table">
            <a:tbl>
              <a:tblPr/>
              <a:tblGrid>
                <a:gridCol w="1188720">
                  <a:extLst>
                    <a:ext uri="{9D8B030D-6E8A-4147-A177-3AD203B41FA5}">
                      <a16:colId xmlns:a16="http://schemas.microsoft.com/office/drawing/2014/main" val="20000"/>
                    </a:ext>
                  </a:extLst>
                </a:gridCol>
                <a:gridCol w="100584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gridCol w="1920240">
                  <a:extLst>
                    <a:ext uri="{9D8B030D-6E8A-4147-A177-3AD203B41FA5}">
                      <a16:colId xmlns:a16="http://schemas.microsoft.com/office/drawing/2014/main" val="20004"/>
                    </a:ext>
                  </a:extLst>
                </a:gridCol>
              </a:tblGrid>
              <a:tr h="384048">
                <a:tc>
                  <a:txBody>
                    <a:bodyPr/>
                    <a:lstStyle/>
                    <a:p>
                      <a:pPr marL="0" indent="0" algn="l">
                        <a:buNone/>
                      </a:pPr>
                      <a:r>
                        <a:rPr lang="en-US" sz="1050" b="1" dirty="0">
                          <a:solidFill>
                            <a:srgbClr val="55636E"/>
                          </a:solidFill>
                          <a:latin typeface="Meiryo" pitchFamily="34" charset="0"/>
                          <a:ea typeface="Meiryo" pitchFamily="34" charset="-122"/>
                          <a:cs typeface="Meiryo" pitchFamily="34" charset="-120"/>
                        </a:rPr>
                        <a:t>クラス分類</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b="1" dirty="0">
                          <a:solidFill>
                            <a:srgbClr val="55636E"/>
                          </a:solidFill>
                          <a:latin typeface="Meiryo" pitchFamily="34" charset="0"/>
                          <a:ea typeface="Meiryo" pitchFamily="34" charset="-122"/>
                          <a:cs typeface="Meiryo" pitchFamily="34" charset="-120"/>
                        </a:rPr>
                        <a:t>リスク</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b="1" dirty="0">
                          <a:solidFill>
                            <a:srgbClr val="55636E"/>
                          </a:solidFill>
                          <a:latin typeface="Meiryo" pitchFamily="34" charset="0"/>
                          <a:ea typeface="Meiryo" pitchFamily="34" charset="-122"/>
                          <a:cs typeface="Meiryo" pitchFamily="34" charset="-120"/>
                        </a:rPr>
                        <a:t>規制上の区分</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b="1" dirty="0">
                          <a:solidFill>
                            <a:srgbClr val="55636E"/>
                          </a:solidFill>
                          <a:latin typeface="Meiryo" pitchFamily="34" charset="0"/>
                          <a:ea typeface="Meiryo" pitchFamily="34" charset="-122"/>
                          <a:cs typeface="Meiryo" pitchFamily="34" charset="-120"/>
                        </a:rPr>
                        <a:t>必要な手続き</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b="1" dirty="0">
                          <a:solidFill>
                            <a:srgbClr val="55636E"/>
                          </a:solidFill>
                          <a:latin typeface="Meiryo" pitchFamily="34" charset="0"/>
                          <a:ea typeface="Meiryo" pitchFamily="34" charset="-122"/>
                          <a:cs typeface="Meiryo" pitchFamily="34" charset="-120"/>
                        </a:rPr>
                        <a:t>審査主体</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84048">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クラスⅠ</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極めて低い</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一般医療機器</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製造販売届出</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届出（PMDAへ提出）</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84048">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クラスⅡ</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ja-JP" altLang="en-US" sz="1050" dirty="0">
                          <a:solidFill>
                            <a:srgbClr val="55636E"/>
                          </a:solidFill>
                          <a:latin typeface="Meiryo" pitchFamily="34" charset="0"/>
                          <a:ea typeface="Meiryo" pitchFamily="34" charset="-122"/>
                          <a:cs typeface="Meiryo" pitchFamily="34" charset="-120"/>
                        </a:rPr>
                        <a:t>比較的低い</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管理医療機器</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認証（指定品目）／承認</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登録認証機関 ／ PMDA</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84048">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クラスⅢ</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ja-JP" altLang="en-US" sz="1050" dirty="0">
                          <a:solidFill>
                            <a:srgbClr val="55636E"/>
                          </a:solidFill>
                          <a:latin typeface="Meiryo" pitchFamily="34" charset="0"/>
                          <a:ea typeface="Meiryo" pitchFamily="34" charset="-122"/>
                          <a:cs typeface="Meiryo" pitchFamily="34" charset="-120"/>
                        </a:rPr>
                        <a:t>比較的高い</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高度管理医療機器</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a:solidFill>
                            <a:srgbClr val="55636E"/>
                          </a:solidFill>
                          <a:latin typeface="Meiryo" pitchFamily="34" charset="0"/>
                          <a:ea typeface="Meiryo" pitchFamily="34" charset="-122"/>
                          <a:cs typeface="Meiryo" pitchFamily="34" charset="-120"/>
                        </a:rPr>
                        <a:t>製造販売承認（指定品目は認証）</a:t>
                      </a:r>
                      <a:endParaRPr lang="en-US" sz="105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a:solidFill>
                            <a:srgbClr val="55636E"/>
                          </a:solidFill>
                          <a:latin typeface="Meiryo" pitchFamily="34" charset="0"/>
                          <a:ea typeface="Meiryo" pitchFamily="34" charset="-122"/>
                          <a:cs typeface="Meiryo" pitchFamily="34" charset="-120"/>
                        </a:rPr>
                        <a:t>PMDA審査・大臣承認 ／ 認証は登録認証機関</a:t>
                      </a:r>
                      <a:endParaRPr lang="en-US" sz="105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84048">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クラスⅣ</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ja-JP" altLang="en-US" sz="1050" dirty="0">
                          <a:solidFill>
                            <a:srgbClr val="55636E"/>
                          </a:solidFill>
                          <a:latin typeface="Meiryo" pitchFamily="34" charset="0"/>
                          <a:ea typeface="Meiryo" pitchFamily="34" charset="-122"/>
                          <a:cs typeface="Meiryo" pitchFamily="34" charset="-120"/>
                        </a:rPr>
                        <a:t>生命の危険に直結するおそれがある</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高度管理医療機器</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製造販売承認</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lgn="l">
                        <a:buNone/>
                      </a:pPr>
                      <a:r>
                        <a:rPr lang="en-US" sz="1050" dirty="0">
                          <a:solidFill>
                            <a:srgbClr val="55636E"/>
                          </a:solidFill>
                          <a:latin typeface="Meiryo" pitchFamily="34" charset="0"/>
                          <a:ea typeface="Meiryo" pitchFamily="34" charset="-122"/>
                          <a:cs typeface="Meiryo" pitchFamily="34" charset="-120"/>
                        </a:rPr>
                        <a:t>PMDA審査・厚生労働大臣承認</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note panel">
            <a:extLst>
              <a:ext uri="{C183D7F6-B498-43B3-948B-1728B52AA6E4}">
                <adec:decorative xmlns:adec="http://schemas.microsoft.com/office/drawing/2017/decorative" val="1"/>
              </a:ext>
            </a:extLst>
          </p:cNvPr>
          <p:cNvSpPr/>
          <p:nvPr/>
        </p:nvSpPr>
        <p:spPr>
          <a:xfrm>
            <a:off x="502920" y="3535132"/>
            <a:ext cx="8138160" cy="1051560"/>
          </a:xfrm>
          <a:prstGeom prst="rect">
            <a:avLst/>
          </a:prstGeom>
          <a:solidFill>
            <a:srgbClr val="F2F7F9"/>
          </a:solidFill>
          <a:ln/>
        </p:spPr>
        <p:txBody>
          <a:bodyPr/>
          <a:lstStyle/>
          <a:p>
            <a:endParaRPr lang="ja-JP" altLang="en-US"/>
          </a:p>
        </p:txBody>
      </p:sp>
      <p:sp>
        <p:nvSpPr>
          <p:cNvPr id="4" name="Text 3"/>
          <p:cNvSpPr/>
          <p:nvPr/>
        </p:nvSpPr>
        <p:spPr>
          <a:xfrm>
            <a:off x="731520" y="3588692"/>
            <a:ext cx="7680960" cy="868680"/>
          </a:xfrm>
          <a:prstGeom prst="rect">
            <a:avLst/>
          </a:prstGeom>
          <a:noFill/>
          <a:ln/>
        </p:spPr>
        <p:txBody>
          <a:bodyPr wrap="square" lIns="0" tIns="0" rIns="0" bIns="0" rtlCol="0" anchor="ctr"/>
          <a:lstStyle/>
          <a:p>
            <a:pPr marL="0" indent="0">
              <a:spcAft>
                <a:spcPts val="400"/>
              </a:spcAft>
              <a:buNone/>
            </a:pPr>
            <a:r>
              <a:rPr lang="en-US" sz="1100" b="1" dirty="0">
                <a:solidFill>
                  <a:srgbClr val="0F2E4C"/>
                </a:solidFill>
                <a:latin typeface="Meiryo" pitchFamily="34" charset="0"/>
                <a:ea typeface="Meiryo" pitchFamily="34" charset="-122"/>
                <a:cs typeface="Meiryo" pitchFamily="34" charset="-120"/>
              </a:rPr>
              <a:t>自社製品の想定区分（記入例）</a:t>
            </a:r>
            <a:endParaRPr lang="en-US" sz="1100" dirty="0"/>
          </a:p>
          <a:p>
            <a:pPr marL="0" indent="0">
              <a:spcAft>
                <a:spcPts val="400"/>
              </a:spcAft>
              <a:buNone/>
            </a:pPr>
            <a:r>
              <a:rPr lang="en-US" sz="1100" dirty="0">
                <a:solidFill>
                  <a:srgbClr val="55636E"/>
                </a:solidFill>
                <a:latin typeface="Meiryo" pitchFamily="34" charset="0"/>
                <a:ea typeface="Meiryo" pitchFamily="34" charset="-122"/>
                <a:cs typeface="Meiryo" pitchFamily="34" charset="-120"/>
              </a:rPr>
              <a:t>一般的名称：○○○○　／　クラス分類：Ⅱ（管理医療機器）　／　該当する認証基準：JIS T ○○○○</a:t>
            </a:r>
            <a:endParaRPr lang="en-US" sz="1100" dirty="0"/>
          </a:p>
          <a:p>
            <a:pPr marL="0" indent="0">
              <a:spcAft>
                <a:spcPts val="400"/>
              </a:spcAft>
              <a:buNone/>
            </a:pPr>
            <a:r>
              <a:rPr lang="en-US" sz="1100" dirty="0">
                <a:solidFill>
                  <a:srgbClr val="55636E"/>
                </a:solidFill>
                <a:latin typeface="Meiryo" pitchFamily="34" charset="0"/>
                <a:ea typeface="Meiryo" pitchFamily="34" charset="-122"/>
                <a:cs typeface="Meiryo" pitchFamily="34" charset="-120"/>
              </a:rPr>
              <a:t>※ 一般的名称とクラス分類は、独立行政法人医薬品医療機器総合機構の分類情報で必ず確認する。</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04 ｜ 薬機法上必要な許認可の全体像</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7</a:t>
            </a:r>
            <a:endParaRPr lang="en-US" sz="1000" dirty="0"/>
          </a:p>
        </p:txBody>
      </p:sp>
      <p:sp>
        <p:nvSpPr>
          <p:cNvPr id="4" name="step card">
            <a:extLst>
              <a:ext uri="{C183D7F6-B498-43B3-948B-1728B52AA6E4}">
                <adec:decorative xmlns:adec="http://schemas.microsoft.com/office/drawing/2017/decorative" val="1"/>
              </a:ext>
            </a:extLst>
          </p:cNvPr>
          <p:cNvSpPr/>
          <p:nvPr/>
        </p:nvSpPr>
        <p:spPr>
          <a:xfrm>
            <a:off x="502920" y="1234440"/>
            <a:ext cx="1874520" cy="17373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5" name="step header">
            <a:extLst>
              <a:ext uri="{C183D7F6-B498-43B3-948B-1728B52AA6E4}">
                <adec:decorative xmlns:adec="http://schemas.microsoft.com/office/drawing/2017/decorative" val="1"/>
              </a:ext>
            </a:extLst>
          </p:cNvPr>
          <p:cNvSpPr/>
          <p:nvPr/>
        </p:nvSpPr>
        <p:spPr>
          <a:xfrm>
            <a:off x="502920" y="1234440"/>
            <a:ext cx="1874520" cy="384048"/>
          </a:xfrm>
          <a:prstGeom prst="rect">
            <a:avLst/>
          </a:prstGeom>
          <a:solidFill>
            <a:srgbClr val="0F2E4C"/>
          </a:solidFill>
          <a:ln/>
        </p:spPr>
        <p:txBody>
          <a:bodyPr/>
          <a:lstStyle/>
          <a:p>
            <a:endParaRPr lang="ja-JP" altLang="en-US"/>
          </a:p>
        </p:txBody>
      </p:sp>
      <p:sp>
        <p:nvSpPr>
          <p:cNvPr id="6" name="Text 4"/>
          <p:cNvSpPr/>
          <p:nvPr/>
        </p:nvSpPr>
        <p:spPr>
          <a:xfrm>
            <a:off x="612648" y="1234440"/>
            <a:ext cx="1691640"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STEP 1  業許可</a:t>
            </a:r>
            <a:endParaRPr lang="en-US" sz="1000" dirty="0"/>
          </a:p>
        </p:txBody>
      </p:sp>
      <p:sp>
        <p:nvSpPr>
          <p:cNvPr id="7" name="Text 5"/>
          <p:cNvSpPr/>
          <p:nvPr/>
        </p:nvSpPr>
        <p:spPr>
          <a:xfrm>
            <a:off x="640080" y="1737360"/>
            <a:ext cx="1645920" cy="457200"/>
          </a:xfrm>
          <a:prstGeom prst="rect">
            <a:avLst/>
          </a:prstGeom>
          <a:noFill/>
          <a:ln/>
        </p:spPr>
        <p:txBody>
          <a:bodyPr wrap="square" lIns="0" tIns="0" rIns="0" bIns="0" rtlCol="0" anchor="ctr"/>
          <a:lstStyle/>
          <a:p>
            <a:pPr marL="0" indent="0">
              <a:buNone/>
            </a:pPr>
            <a:r>
              <a:rPr lang="en-US" sz="1300" b="1" dirty="0">
                <a:solidFill>
                  <a:srgbClr val="0E8C8C"/>
                </a:solidFill>
                <a:latin typeface="Meiryo" pitchFamily="34" charset="0"/>
                <a:ea typeface="Meiryo" pitchFamily="34" charset="-122"/>
                <a:cs typeface="Meiryo" pitchFamily="34" charset="-120"/>
              </a:rPr>
              <a:t>製造販売業許可</a:t>
            </a:r>
            <a:endParaRPr lang="en-US" sz="1300" dirty="0"/>
          </a:p>
        </p:txBody>
      </p:sp>
      <p:sp>
        <p:nvSpPr>
          <p:cNvPr id="8" name="Text 6"/>
          <p:cNvSpPr/>
          <p:nvPr/>
        </p:nvSpPr>
        <p:spPr>
          <a:xfrm>
            <a:off x="640080" y="2194560"/>
            <a:ext cx="1645920" cy="713232"/>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第一種／第二種／第三種（取扱クラスにより区分）</a:t>
            </a:r>
            <a:endParaRPr lang="en-US" sz="950" dirty="0"/>
          </a:p>
        </p:txBody>
      </p:sp>
      <p:sp>
        <p:nvSpPr>
          <p:cNvPr id="9" name="Text 7"/>
          <p:cNvSpPr/>
          <p:nvPr/>
        </p:nvSpPr>
        <p:spPr>
          <a:xfrm>
            <a:off x="2386584" y="1874520"/>
            <a:ext cx="201168" cy="365760"/>
          </a:xfrm>
          <a:prstGeom prst="rect">
            <a:avLst/>
          </a:prstGeom>
          <a:noFill/>
          <a:ln/>
        </p:spPr>
        <p:txBody>
          <a:bodyPr wrap="square" lIns="0" tIns="0" rIns="0" bIns="0" rtlCol="0" anchor="ctr"/>
          <a:lstStyle/>
          <a:p>
            <a:pPr marL="0" indent="0" algn="ctr">
              <a:buNone/>
            </a:pPr>
            <a:r>
              <a:rPr lang="en-US" sz="1200" dirty="0">
                <a:solidFill>
                  <a:srgbClr val="1AA5A5"/>
                </a:solidFill>
                <a:latin typeface="Meiryo" pitchFamily="34" charset="0"/>
                <a:ea typeface="Meiryo" pitchFamily="34" charset="-122"/>
                <a:cs typeface="Meiryo" pitchFamily="34" charset="-120"/>
              </a:rPr>
              <a:t>▶</a:t>
            </a:r>
            <a:endParaRPr lang="en-US" sz="1200" dirty="0"/>
          </a:p>
        </p:txBody>
      </p:sp>
      <p:sp>
        <p:nvSpPr>
          <p:cNvPr id="10" name="step card">
            <a:extLst>
              <a:ext uri="{C183D7F6-B498-43B3-948B-1728B52AA6E4}">
                <adec:decorative xmlns:adec="http://schemas.microsoft.com/office/drawing/2017/decorative" val="1"/>
              </a:ext>
            </a:extLst>
          </p:cNvPr>
          <p:cNvSpPr/>
          <p:nvPr/>
        </p:nvSpPr>
        <p:spPr>
          <a:xfrm>
            <a:off x="2587752" y="1234440"/>
            <a:ext cx="1874520" cy="17373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1" name="step header">
            <a:extLst>
              <a:ext uri="{C183D7F6-B498-43B3-948B-1728B52AA6E4}">
                <adec:decorative xmlns:adec="http://schemas.microsoft.com/office/drawing/2017/decorative" val="1"/>
              </a:ext>
            </a:extLst>
          </p:cNvPr>
          <p:cNvSpPr/>
          <p:nvPr/>
        </p:nvSpPr>
        <p:spPr>
          <a:xfrm>
            <a:off x="2587752" y="1234440"/>
            <a:ext cx="1874520" cy="384048"/>
          </a:xfrm>
          <a:prstGeom prst="rect">
            <a:avLst/>
          </a:prstGeom>
          <a:solidFill>
            <a:srgbClr val="0F2E4C"/>
          </a:solidFill>
          <a:ln/>
        </p:spPr>
        <p:txBody>
          <a:bodyPr/>
          <a:lstStyle/>
          <a:p>
            <a:endParaRPr lang="ja-JP" altLang="en-US"/>
          </a:p>
        </p:txBody>
      </p:sp>
      <p:sp>
        <p:nvSpPr>
          <p:cNvPr id="12" name="Text 10"/>
          <p:cNvSpPr/>
          <p:nvPr/>
        </p:nvSpPr>
        <p:spPr>
          <a:xfrm>
            <a:off x="2697480" y="1234440"/>
            <a:ext cx="1691640"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STEP 2  製造所</a:t>
            </a:r>
            <a:endParaRPr lang="en-US" sz="1000" dirty="0"/>
          </a:p>
        </p:txBody>
      </p:sp>
      <p:sp>
        <p:nvSpPr>
          <p:cNvPr id="13" name="Text 11"/>
          <p:cNvSpPr/>
          <p:nvPr/>
        </p:nvSpPr>
        <p:spPr>
          <a:xfrm>
            <a:off x="2724912" y="1737360"/>
            <a:ext cx="1645920" cy="457200"/>
          </a:xfrm>
          <a:prstGeom prst="rect">
            <a:avLst/>
          </a:prstGeom>
          <a:noFill/>
          <a:ln/>
        </p:spPr>
        <p:txBody>
          <a:bodyPr wrap="square" lIns="0" tIns="0" rIns="0" bIns="0" rtlCol="0" anchor="ctr"/>
          <a:lstStyle/>
          <a:p>
            <a:pPr marL="0" indent="0">
              <a:buNone/>
            </a:pPr>
            <a:r>
              <a:rPr lang="en-US" sz="1300" b="1" dirty="0">
                <a:solidFill>
                  <a:srgbClr val="0E8C8C"/>
                </a:solidFill>
                <a:latin typeface="Meiryo" pitchFamily="34" charset="0"/>
                <a:ea typeface="Meiryo" pitchFamily="34" charset="-122"/>
                <a:cs typeface="Meiryo" pitchFamily="34" charset="-120"/>
              </a:rPr>
              <a:t>製造業登録</a:t>
            </a:r>
            <a:endParaRPr lang="en-US" sz="1300" dirty="0"/>
          </a:p>
        </p:txBody>
      </p:sp>
      <p:sp>
        <p:nvSpPr>
          <p:cNvPr id="14" name="Text 12"/>
          <p:cNvSpPr/>
          <p:nvPr/>
        </p:nvSpPr>
        <p:spPr>
          <a:xfrm>
            <a:off x="2724912" y="2194560"/>
            <a:ext cx="1645920" cy="713232"/>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国内製造所は登録、国外は外国製造業者登録</a:t>
            </a:r>
            <a:endParaRPr lang="en-US" sz="950" dirty="0"/>
          </a:p>
        </p:txBody>
      </p:sp>
      <p:sp>
        <p:nvSpPr>
          <p:cNvPr id="15" name="Text 13"/>
          <p:cNvSpPr/>
          <p:nvPr/>
        </p:nvSpPr>
        <p:spPr>
          <a:xfrm>
            <a:off x="4471416" y="1874520"/>
            <a:ext cx="201168" cy="365760"/>
          </a:xfrm>
          <a:prstGeom prst="rect">
            <a:avLst/>
          </a:prstGeom>
          <a:noFill/>
          <a:ln/>
        </p:spPr>
        <p:txBody>
          <a:bodyPr wrap="square" lIns="0" tIns="0" rIns="0" bIns="0" rtlCol="0" anchor="ctr"/>
          <a:lstStyle/>
          <a:p>
            <a:pPr marL="0" indent="0" algn="ctr">
              <a:buNone/>
            </a:pPr>
            <a:r>
              <a:rPr lang="en-US" sz="1200" dirty="0">
                <a:solidFill>
                  <a:srgbClr val="1AA5A5"/>
                </a:solidFill>
                <a:latin typeface="Meiryo" pitchFamily="34" charset="0"/>
                <a:ea typeface="Meiryo" pitchFamily="34" charset="-122"/>
                <a:cs typeface="Meiryo" pitchFamily="34" charset="-120"/>
              </a:rPr>
              <a:t>▶</a:t>
            </a:r>
            <a:endParaRPr lang="en-US" sz="1200" dirty="0"/>
          </a:p>
        </p:txBody>
      </p:sp>
      <p:sp>
        <p:nvSpPr>
          <p:cNvPr id="16" name="step card">
            <a:extLst>
              <a:ext uri="{C183D7F6-B498-43B3-948B-1728B52AA6E4}">
                <adec:decorative xmlns:adec="http://schemas.microsoft.com/office/drawing/2017/decorative" val="1"/>
              </a:ext>
            </a:extLst>
          </p:cNvPr>
          <p:cNvSpPr/>
          <p:nvPr/>
        </p:nvSpPr>
        <p:spPr>
          <a:xfrm>
            <a:off x="4672584" y="1234440"/>
            <a:ext cx="1874520" cy="17373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7" name="step header">
            <a:extLst>
              <a:ext uri="{C183D7F6-B498-43B3-948B-1728B52AA6E4}">
                <adec:decorative xmlns:adec="http://schemas.microsoft.com/office/drawing/2017/decorative" val="1"/>
              </a:ext>
            </a:extLst>
          </p:cNvPr>
          <p:cNvSpPr/>
          <p:nvPr/>
        </p:nvSpPr>
        <p:spPr>
          <a:xfrm>
            <a:off x="4672584" y="1234440"/>
            <a:ext cx="1874520" cy="384048"/>
          </a:xfrm>
          <a:prstGeom prst="rect">
            <a:avLst/>
          </a:prstGeom>
          <a:solidFill>
            <a:srgbClr val="0F2E4C"/>
          </a:solidFill>
          <a:ln/>
        </p:spPr>
        <p:txBody>
          <a:bodyPr/>
          <a:lstStyle/>
          <a:p>
            <a:endParaRPr lang="ja-JP" altLang="en-US"/>
          </a:p>
        </p:txBody>
      </p:sp>
      <p:sp>
        <p:nvSpPr>
          <p:cNvPr id="18" name="Text 16"/>
          <p:cNvSpPr/>
          <p:nvPr/>
        </p:nvSpPr>
        <p:spPr>
          <a:xfrm>
            <a:off x="4782312" y="1234440"/>
            <a:ext cx="1691640"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STEP 3  品目</a:t>
            </a:r>
            <a:endParaRPr lang="en-US" sz="1000" dirty="0"/>
          </a:p>
        </p:txBody>
      </p:sp>
      <p:sp>
        <p:nvSpPr>
          <p:cNvPr id="19" name="Text 17"/>
          <p:cNvSpPr/>
          <p:nvPr/>
        </p:nvSpPr>
        <p:spPr>
          <a:xfrm>
            <a:off x="4809744" y="1737360"/>
            <a:ext cx="1645920" cy="457200"/>
          </a:xfrm>
          <a:prstGeom prst="rect">
            <a:avLst/>
          </a:prstGeom>
          <a:noFill/>
          <a:ln/>
        </p:spPr>
        <p:txBody>
          <a:bodyPr wrap="square" lIns="0" tIns="0" rIns="0" bIns="0" rtlCol="0" anchor="ctr"/>
          <a:lstStyle/>
          <a:p>
            <a:pPr marL="0" indent="0">
              <a:buNone/>
            </a:pPr>
            <a:r>
              <a:rPr lang="en-US" sz="1300" b="1" dirty="0">
                <a:solidFill>
                  <a:srgbClr val="0E8C8C"/>
                </a:solidFill>
                <a:latin typeface="Meiryo" pitchFamily="34" charset="0"/>
                <a:ea typeface="Meiryo" pitchFamily="34" charset="-122"/>
                <a:cs typeface="Meiryo" pitchFamily="34" charset="-120"/>
              </a:rPr>
              <a:t>承認・認証・届出</a:t>
            </a:r>
            <a:endParaRPr lang="en-US" sz="1300" dirty="0"/>
          </a:p>
        </p:txBody>
      </p:sp>
      <p:sp>
        <p:nvSpPr>
          <p:cNvPr id="20" name="Text 18"/>
          <p:cNvSpPr/>
          <p:nvPr/>
        </p:nvSpPr>
        <p:spPr>
          <a:xfrm>
            <a:off x="4809744" y="2194560"/>
            <a:ext cx="1645920" cy="713232"/>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クラスに応じ、承認／認証／届出のいずれか</a:t>
            </a:r>
            <a:endParaRPr lang="en-US" sz="950" dirty="0"/>
          </a:p>
        </p:txBody>
      </p:sp>
      <p:sp>
        <p:nvSpPr>
          <p:cNvPr id="21" name="Text 19"/>
          <p:cNvSpPr/>
          <p:nvPr/>
        </p:nvSpPr>
        <p:spPr>
          <a:xfrm>
            <a:off x="6556248" y="1874520"/>
            <a:ext cx="201168" cy="365760"/>
          </a:xfrm>
          <a:prstGeom prst="rect">
            <a:avLst/>
          </a:prstGeom>
          <a:noFill/>
          <a:ln/>
        </p:spPr>
        <p:txBody>
          <a:bodyPr wrap="square" lIns="0" tIns="0" rIns="0" bIns="0" rtlCol="0" anchor="ctr"/>
          <a:lstStyle/>
          <a:p>
            <a:pPr marL="0" indent="0" algn="ctr">
              <a:buNone/>
            </a:pPr>
            <a:r>
              <a:rPr lang="en-US" sz="1200" dirty="0">
                <a:solidFill>
                  <a:srgbClr val="1AA5A5"/>
                </a:solidFill>
                <a:latin typeface="Meiryo" pitchFamily="34" charset="0"/>
                <a:ea typeface="Meiryo" pitchFamily="34" charset="-122"/>
                <a:cs typeface="Meiryo" pitchFamily="34" charset="-120"/>
              </a:rPr>
              <a:t>▶</a:t>
            </a:r>
            <a:endParaRPr lang="en-US" sz="1200" dirty="0"/>
          </a:p>
        </p:txBody>
      </p:sp>
      <p:sp>
        <p:nvSpPr>
          <p:cNvPr id="22" name="step card">
            <a:extLst>
              <a:ext uri="{C183D7F6-B498-43B3-948B-1728B52AA6E4}">
                <adec:decorative xmlns:adec="http://schemas.microsoft.com/office/drawing/2017/decorative" val="1"/>
              </a:ext>
            </a:extLst>
          </p:cNvPr>
          <p:cNvSpPr/>
          <p:nvPr/>
        </p:nvSpPr>
        <p:spPr>
          <a:xfrm>
            <a:off x="6757416" y="1234440"/>
            <a:ext cx="1874520" cy="173736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23" name="step header">
            <a:extLst>
              <a:ext uri="{C183D7F6-B498-43B3-948B-1728B52AA6E4}">
                <adec:decorative xmlns:adec="http://schemas.microsoft.com/office/drawing/2017/decorative" val="1"/>
              </a:ext>
            </a:extLst>
          </p:cNvPr>
          <p:cNvSpPr/>
          <p:nvPr/>
        </p:nvSpPr>
        <p:spPr>
          <a:xfrm>
            <a:off x="6757416" y="1234440"/>
            <a:ext cx="1874520" cy="384048"/>
          </a:xfrm>
          <a:prstGeom prst="rect">
            <a:avLst/>
          </a:prstGeom>
          <a:solidFill>
            <a:srgbClr val="0F2E4C"/>
          </a:solidFill>
          <a:ln/>
        </p:spPr>
        <p:txBody>
          <a:bodyPr/>
          <a:lstStyle/>
          <a:p>
            <a:endParaRPr lang="ja-JP" altLang="en-US"/>
          </a:p>
        </p:txBody>
      </p:sp>
      <p:sp>
        <p:nvSpPr>
          <p:cNvPr id="24" name="Text 22"/>
          <p:cNvSpPr/>
          <p:nvPr/>
        </p:nvSpPr>
        <p:spPr>
          <a:xfrm>
            <a:off x="6867144" y="1234440"/>
            <a:ext cx="1691640" cy="384048"/>
          </a:xfrm>
          <a:prstGeom prst="rect">
            <a:avLst/>
          </a:prstGeom>
          <a:noFill/>
          <a:ln/>
        </p:spPr>
        <p:txBody>
          <a:bodyPr wrap="square" lIns="0" tIns="0" rIns="0" bIns="0" rtlCol="0" anchor="ctr"/>
          <a:lstStyle/>
          <a:p>
            <a:pPr marL="0" indent="0">
              <a:buNone/>
            </a:pPr>
            <a:r>
              <a:rPr lang="en-US" sz="1000" b="1" dirty="0">
                <a:solidFill>
                  <a:srgbClr val="FFFFFF"/>
                </a:solidFill>
                <a:latin typeface="Meiryo" pitchFamily="34" charset="0"/>
                <a:ea typeface="Meiryo" pitchFamily="34" charset="-122"/>
                <a:cs typeface="Meiryo" pitchFamily="34" charset="-120"/>
              </a:rPr>
              <a:t>STEP 4  販売</a:t>
            </a:r>
            <a:endParaRPr lang="en-US" sz="1000" dirty="0"/>
          </a:p>
        </p:txBody>
      </p:sp>
      <p:sp>
        <p:nvSpPr>
          <p:cNvPr id="25" name="Text 23"/>
          <p:cNvSpPr/>
          <p:nvPr/>
        </p:nvSpPr>
        <p:spPr>
          <a:xfrm>
            <a:off x="6894576" y="1737360"/>
            <a:ext cx="1645920" cy="457200"/>
          </a:xfrm>
          <a:prstGeom prst="rect">
            <a:avLst/>
          </a:prstGeom>
          <a:noFill/>
          <a:ln/>
        </p:spPr>
        <p:txBody>
          <a:bodyPr wrap="square" lIns="0" tIns="0" rIns="0" bIns="0" rtlCol="0" anchor="ctr"/>
          <a:lstStyle/>
          <a:p>
            <a:pPr marL="0" indent="0">
              <a:buNone/>
            </a:pPr>
            <a:r>
              <a:rPr lang="en-US" sz="1300" b="1" dirty="0">
                <a:solidFill>
                  <a:srgbClr val="0E8C8C"/>
                </a:solidFill>
                <a:latin typeface="Meiryo" pitchFamily="34" charset="0"/>
                <a:ea typeface="Meiryo" pitchFamily="34" charset="-122"/>
                <a:cs typeface="Meiryo" pitchFamily="34" charset="-120"/>
              </a:rPr>
              <a:t>販売業・貸与業</a:t>
            </a:r>
            <a:endParaRPr lang="en-US" sz="1300" dirty="0"/>
          </a:p>
        </p:txBody>
      </p:sp>
      <p:sp>
        <p:nvSpPr>
          <p:cNvPr id="26" name="Text 24"/>
          <p:cNvSpPr/>
          <p:nvPr/>
        </p:nvSpPr>
        <p:spPr>
          <a:xfrm>
            <a:off x="6894576" y="2194560"/>
            <a:ext cx="1645920" cy="713232"/>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高度管理医療機器は許可、管理医療機器は届出</a:t>
            </a:r>
            <a:r>
              <a:rPr lang="en-US" sz="950">
                <a:solidFill>
                  <a:srgbClr val="55636E"/>
                </a:solidFill>
                <a:latin typeface="Meiryo" pitchFamily="34" charset="0"/>
                <a:ea typeface="Meiryo" pitchFamily="34" charset="-122"/>
                <a:cs typeface="Meiryo" pitchFamily="34" charset="-120"/>
              </a:rPr>
              <a:t>、一般医療機器は原則不要</a:t>
            </a:r>
            <a:endParaRPr lang="en-US" sz="950" dirty="0"/>
          </a:p>
        </p:txBody>
      </p:sp>
      <p:sp>
        <p:nvSpPr>
          <p:cNvPr id="27" name="panel">
            <a:extLst>
              <a:ext uri="{C183D7F6-B498-43B3-948B-1728B52AA6E4}">
                <adec:decorative xmlns:adec="http://schemas.microsoft.com/office/drawing/2017/decorative" val="1"/>
              </a:ext>
            </a:extLst>
          </p:cNvPr>
          <p:cNvSpPr/>
          <p:nvPr/>
        </p:nvSpPr>
        <p:spPr>
          <a:xfrm>
            <a:off x="502920" y="3200400"/>
            <a:ext cx="8138160" cy="1234440"/>
          </a:xfrm>
          <a:prstGeom prst="rect">
            <a:avLst/>
          </a:prstGeom>
          <a:solidFill>
            <a:srgbClr val="F2F7F9"/>
          </a:solidFill>
          <a:ln/>
        </p:spPr>
        <p:txBody>
          <a:bodyPr/>
          <a:lstStyle/>
          <a:p>
            <a:endParaRPr lang="ja-JP" altLang="en-US"/>
          </a:p>
        </p:txBody>
      </p:sp>
      <p:sp>
        <p:nvSpPr>
          <p:cNvPr id="28" name="Text 26"/>
          <p:cNvSpPr/>
          <p:nvPr/>
        </p:nvSpPr>
        <p:spPr>
          <a:xfrm>
            <a:off x="731520" y="3310128"/>
            <a:ext cx="3657600" cy="274320"/>
          </a:xfrm>
          <a:prstGeom prst="rect">
            <a:avLst/>
          </a:prstGeom>
          <a:noFill/>
          <a:ln/>
        </p:spPr>
        <p:txBody>
          <a:bodyPr wrap="square" lIns="0" tIns="0" rIns="0" bIns="0" rtlCol="0" anchor="ctr"/>
          <a:lstStyle/>
          <a:p>
            <a:pPr marL="0" indent="0">
              <a:buNone/>
            </a:pPr>
            <a:r>
              <a:rPr lang="en-US" sz="1200" b="1" dirty="0">
                <a:solidFill>
                  <a:srgbClr val="0F2E4C"/>
                </a:solidFill>
                <a:latin typeface="Meiryo" pitchFamily="34" charset="0"/>
                <a:ea typeface="Meiryo" pitchFamily="34" charset="-122"/>
                <a:cs typeface="Meiryo" pitchFamily="34" charset="-120"/>
              </a:rPr>
              <a:t>前提となる社内整備</a:t>
            </a:r>
            <a:endParaRPr lang="en-US" sz="1200" dirty="0"/>
          </a:p>
        </p:txBody>
      </p:sp>
      <p:sp>
        <p:nvSpPr>
          <p:cNvPr id="29" name="Text 27"/>
          <p:cNvSpPr/>
          <p:nvPr/>
        </p:nvSpPr>
        <p:spPr>
          <a:xfrm>
            <a:off x="731520" y="3611880"/>
            <a:ext cx="7680960" cy="777240"/>
          </a:xfrm>
          <a:prstGeom prst="rect">
            <a:avLst/>
          </a:prstGeom>
          <a:noFill/>
          <a:ln/>
        </p:spPr>
        <p:txBody>
          <a:bodyPr wrap="square" lIns="0" tIns="0" rIns="0" bIns="0" rtlCol="0" anchor="ctr"/>
          <a:lstStyle/>
          <a:p>
            <a:pPr marL="342900" indent="-342900">
              <a:spcAft>
                <a:spcPts val="300"/>
              </a:spcAft>
              <a:buSzPct val="100000"/>
              <a:buChar char="•"/>
            </a:pPr>
            <a:r>
              <a:rPr lang="en-US" sz="1050" dirty="0">
                <a:solidFill>
                  <a:srgbClr val="55636E"/>
                </a:solidFill>
                <a:latin typeface="Meiryo" pitchFamily="34" charset="0"/>
                <a:ea typeface="Meiryo" pitchFamily="34" charset="-122"/>
                <a:cs typeface="Meiryo" pitchFamily="34" charset="-120"/>
              </a:rPr>
              <a:t>QMS省令に適合した品質管理監督システムの構築（設計・製造・是正処置）</a:t>
            </a:r>
            <a:endParaRPr lang="en-US" sz="1050" dirty="0"/>
          </a:p>
          <a:p>
            <a:pPr marL="342900" indent="-342900">
              <a:spcAft>
                <a:spcPts val="300"/>
              </a:spcAft>
              <a:buSzPct val="100000"/>
              <a:buChar char="•"/>
            </a:pPr>
            <a:r>
              <a:rPr lang="en-US" sz="1050" dirty="0">
                <a:solidFill>
                  <a:srgbClr val="55636E"/>
                </a:solidFill>
                <a:latin typeface="Meiryo" pitchFamily="34" charset="0"/>
                <a:ea typeface="Meiryo" pitchFamily="34" charset="-122"/>
                <a:cs typeface="Meiryo" pitchFamily="34" charset="-120"/>
              </a:rPr>
              <a:t>GVP省令に基づく製造販売後安全管理体制（不具合報告・回収手順）の整備</a:t>
            </a:r>
            <a:endParaRPr lang="en-US" sz="1050" dirty="0"/>
          </a:p>
          <a:p>
            <a:pPr marL="342900" indent="-342900">
              <a:spcAft>
                <a:spcPts val="300"/>
              </a:spcAft>
              <a:buSzPct val="100000"/>
              <a:buChar char="•"/>
            </a:pPr>
            <a:r>
              <a:rPr lang="en-US" sz="1050" dirty="0" err="1">
                <a:solidFill>
                  <a:srgbClr val="55636E"/>
                </a:solidFill>
                <a:latin typeface="Meiryo" pitchFamily="34" charset="0"/>
                <a:ea typeface="Meiryo" pitchFamily="34" charset="-122"/>
                <a:cs typeface="Meiryo" pitchFamily="34" charset="-120"/>
              </a:rPr>
              <a:t>三役（総括製造販売責任者</a:t>
            </a:r>
            <a:r>
              <a:rPr lang="en-US" sz="1050" dirty="0">
                <a:solidFill>
                  <a:srgbClr val="55636E"/>
                </a:solidFill>
                <a:latin typeface="Meiryo" pitchFamily="34" charset="0"/>
                <a:ea typeface="Meiryo" pitchFamily="34" charset="-122"/>
                <a:cs typeface="Meiryo" pitchFamily="34" charset="-120"/>
              </a:rPr>
              <a:t>・</a:t>
            </a:r>
            <a:r>
              <a:rPr lang="zh-TW" altLang="en-US" sz="1050" dirty="0">
                <a:solidFill>
                  <a:srgbClr val="55636E"/>
                </a:solidFill>
                <a:latin typeface="Meiryo" pitchFamily="34" charset="0"/>
                <a:ea typeface="Meiryo" pitchFamily="34" charset="-122"/>
                <a:cs typeface="Meiryo" pitchFamily="34" charset="-120"/>
              </a:rPr>
              <a:t>国内品質業務運営責任者</a:t>
            </a:r>
            <a:r>
              <a:rPr lang="en-US" sz="1050" dirty="0">
                <a:solidFill>
                  <a:srgbClr val="55636E"/>
                </a:solidFill>
                <a:latin typeface="Meiryo" pitchFamily="34" charset="0"/>
                <a:ea typeface="Meiryo" pitchFamily="34" charset="-122"/>
                <a:cs typeface="Meiryo" pitchFamily="34" charset="-120"/>
              </a:rPr>
              <a:t>・安全管理責任者）の選任と要件確認</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05 ｜ 製造販売業許可と三役体制</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8</a:t>
            </a:r>
            <a:endParaRPr lang="en-US" sz="1000" dirty="0"/>
          </a:p>
        </p:txBody>
      </p:sp>
      <p:graphicFrame>
        <p:nvGraphicFramePr>
          <p:cNvPr id="8" name="Table 0"/>
          <p:cNvGraphicFramePr>
            <a:graphicFrameLocks noGrp="1"/>
          </p:cNvGraphicFramePr>
          <p:nvPr>
            <p:extLst>
              <p:ext uri="{D42A27DB-BD31-4B8C-83A1-F6EECF244321}">
                <p14:modId xmlns:p14="http://schemas.microsoft.com/office/powerpoint/2010/main" val="413035334"/>
              </p:ext>
            </p:extLst>
          </p:nvPr>
        </p:nvGraphicFramePr>
        <p:xfrm>
          <a:off x="502920" y="1188720"/>
          <a:ext cx="8138160" cy="1569720"/>
        </p:xfrm>
        <a:graphic>
          <a:graphicData uri="http://schemas.openxmlformats.org/drawingml/2006/table">
            <a:tbl>
              <a:tblPr/>
              <a:tblGrid>
                <a:gridCol w="1188720">
                  <a:extLst>
                    <a:ext uri="{9D8B030D-6E8A-4147-A177-3AD203B41FA5}">
                      <a16:colId xmlns:a16="http://schemas.microsoft.com/office/drawing/2014/main" val="20000"/>
                    </a:ext>
                  </a:extLst>
                </a:gridCol>
                <a:gridCol w="2926080">
                  <a:extLst>
                    <a:ext uri="{9D8B030D-6E8A-4147-A177-3AD203B41FA5}">
                      <a16:colId xmlns:a16="http://schemas.microsoft.com/office/drawing/2014/main" val="20001"/>
                    </a:ext>
                  </a:extLst>
                </a:gridCol>
                <a:gridCol w="4023360">
                  <a:extLst>
                    <a:ext uri="{9D8B030D-6E8A-4147-A177-3AD203B41FA5}">
                      <a16:colId xmlns:a16="http://schemas.microsoft.com/office/drawing/2014/main" val="20002"/>
                    </a:ext>
                  </a:extLst>
                </a:gridCol>
              </a:tblGrid>
              <a:tr h="365760">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許可区分</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取り扱える医療機器</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b="1" dirty="0">
                          <a:solidFill>
                            <a:srgbClr val="55636E"/>
                          </a:solidFill>
                          <a:latin typeface="Meiryo" pitchFamily="34" charset="0"/>
                          <a:ea typeface="Meiryo" pitchFamily="34" charset="-122"/>
                          <a:cs typeface="Meiryo" pitchFamily="34" charset="-120"/>
                        </a:rPr>
                        <a:t>主な要件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65760">
                <a:tc>
                  <a:txBody>
                    <a:bodyPr/>
                    <a:lstStyle/>
                    <a:p>
                      <a:pPr marL="0" indent="0">
                        <a:buNone/>
                      </a:pPr>
                      <a:r>
                        <a:rPr lang="en-US" sz="1050" dirty="0">
                          <a:solidFill>
                            <a:srgbClr val="55636E"/>
                          </a:solidFill>
                          <a:latin typeface="Meiryo" pitchFamily="34" charset="0"/>
                          <a:ea typeface="Meiryo" pitchFamily="34" charset="-122"/>
                          <a:cs typeface="Meiryo" pitchFamily="34" charset="-120"/>
                        </a:rPr>
                        <a:t>第一種</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高度管理医療機器（クラスⅢ・Ⅳ）</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三役の設置、QMS・GVP体制、責任者の実務経験要件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65760">
                <a:tc>
                  <a:txBody>
                    <a:bodyPr/>
                    <a:lstStyle/>
                    <a:p>
                      <a:pPr marL="0" indent="0">
                        <a:buNone/>
                      </a:pPr>
                      <a:r>
                        <a:rPr lang="en-US" sz="1050" dirty="0">
                          <a:solidFill>
                            <a:srgbClr val="55636E"/>
                          </a:solidFill>
                          <a:latin typeface="Meiryo" pitchFamily="34" charset="0"/>
                          <a:ea typeface="Meiryo" pitchFamily="34" charset="-122"/>
                          <a:cs typeface="Meiryo" pitchFamily="34" charset="-120"/>
                        </a:rPr>
                        <a:t>第二種</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管理医療機器（クラスⅡ）</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三役の設置（兼務可の範囲あり）、QMS・GVP体制</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65760">
                <a:tc>
                  <a:txBody>
                    <a:bodyPr/>
                    <a:lstStyle/>
                    <a:p>
                      <a:pPr marL="0" indent="0">
                        <a:buNone/>
                      </a:pPr>
                      <a:r>
                        <a:rPr lang="en-US" sz="1050" dirty="0">
                          <a:solidFill>
                            <a:srgbClr val="55636E"/>
                          </a:solidFill>
                          <a:latin typeface="Meiryo" pitchFamily="34" charset="0"/>
                          <a:ea typeface="Meiryo" pitchFamily="34" charset="-122"/>
                          <a:cs typeface="Meiryo" pitchFamily="34" charset="-120"/>
                        </a:rPr>
                        <a:t>第三種</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dirty="0">
                          <a:solidFill>
                            <a:srgbClr val="55636E"/>
                          </a:solidFill>
                          <a:latin typeface="Meiryo" pitchFamily="34" charset="0"/>
                          <a:ea typeface="Meiryo" pitchFamily="34" charset="-122"/>
                          <a:cs typeface="Meiryo" pitchFamily="34" charset="-120"/>
                        </a:rPr>
                        <a:t>一般医療機器（クラスⅠ）</a:t>
                      </a:r>
                      <a:endParaRPr lang="en-US" sz="1050" dirty="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tc>
                  <a:txBody>
                    <a:bodyPr/>
                    <a:lstStyle/>
                    <a:p>
                      <a:pPr marL="0" indent="0">
                        <a:buNone/>
                      </a:pPr>
                      <a:r>
                        <a:rPr lang="en-US" sz="1050">
                          <a:solidFill>
                            <a:srgbClr val="55636E"/>
                          </a:solidFill>
                          <a:latin typeface="Meiryo" pitchFamily="34" charset="0"/>
                          <a:ea typeface="Meiryo" pitchFamily="34" charset="-122"/>
                          <a:cs typeface="Meiryo" pitchFamily="34" charset="-120"/>
                        </a:rPr>
                        <a:t>三役の設置（資格要件・兼務の範囲は緩和）、品質・安全管理は必須</a:t>
                      </a:r>
                      <a:endParaRPr lang="en-US" sz="1050">
                        <a:latin typeface="Meiryo" charset="0"/>
                        <a:ea typeface="Meiryo" charset="0"/>
                        <a:cs typeface="Meiryo" charset="0"/>
                      </a:endParaRPr>
                    </a:p>
                  </a:txBody>
                  <a:tcPr marL="76200" marR="76200" marT="76200" marB="76200" anchor="ctr">
                    <a:lnL w="12700" cap="flat" cmpd="sng" algn="ctr">
                      <a:solidFill>
                        <a:srgbClr val="D8E2E8"/>
                      </a:solidFill>
                      <a:prstDash val="solid"/>
                      <a:round/>
                      <a:headEnd type="none" w="med" len="med"/>
                      <a:tailEnd type="none" w="med" len="med"/>
                    </a:lnL>
                    <a:lnR w="12700" cap="flat" cmpd="sng" algn="ctr">
                      <a:solidFill>
                        <a:srgbClr val="D8E2E8"/>
                      </a:solidFill>
                      <a:prstDash val="solid"/>
                      <a:round/>
                      <a:headEnd type="none" w="med" len="med"/>
                      <a:tailEnd type="none" w="med" len="med"/>
                    </a:lnR>
                    <a:lnT w="12700" cap="flat" cmpd="sng" algn="ctr">
                      <a:solidFill>
                        <a:srgbClr val="D8E2E8"/>
                      </a:solidFill>
                      <a:prstDash val="solid"/>
                      <a:round/>
                      <a:headEnd type="none" w="med" len="med"/>
                      <a:tailEnd type="none" w="med" len="med"/>
                    </a:lnT>
                    <a:lnB w="12700" cap="flat" cmpd="sng" algn="ctr">
                      <a:solidFill>
                        <a:srgbClr val="D8E2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card">
            <a:extLst>
              <a:ext uri="{C183D7F6-B498-43B3-948B-1728B52AA6E4}">
                <adec:decorative xmlns:adec="http://schemas.microsoft.com/office/drawing/2017/decorative" val="1"/>
              </a:ext>
            </a:extLst>
          </p:cNvPr>
          <p:cNvSpPr/>
          <p:nvPr/>
        </p:nvSpPr>
        <p:spPr>
          <a:xfrm>
            <a:off x="502920" y="3108960"/>
            <a:ext cx="2596896" cy="132588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6" name="accent">
            <a:extLst>
              <a:ext uri="{C183D7F6-B498-43B3-948B-1728B52AA6E4}">
                <adec:decorative xmlns:adec="http://schemas.microsoft.com/office/drawing/2017/decorative" val="1"/>
              </a:ext>
            </a:extLst>
          </p:cNvPr>
          <p:cNvSpPr/>
          <p:nvPr/>
        </p:nvSpPr>
        <p:spPr>
          <a:xfrm>
            <a:off x="502920" y="3108960"/>
            <a:ext cx="2596896" cy="54864"/>
          </a:xfrm>
          <a:prstGeom prst="rect">
            <a:avLst/>
          </a:prstGeom>
          <a:solidFill>
            <a:srgbClr val="1AA5A5"/>
          </a:solidFill>
          <a:ln/>
        </p:spPr>
        <p:txBody>
          <a:bodyPr/>
          <a:lstStyle/>
          <a:p>
            <a:endParaRPr lang="ja-JP" altLang="en-US"/>
          </a:p>
        </p:txBody>
      </p:sp>
      <p:sp>
        <p:nvSpPr>
          <p:cNvPr id="7" name="Text 4"/>
          <p:cNvSpPr/>
          <p:nvPr/>
        </p:nvSpPr>
        <p:spPr>
          <a:xfrm>
            <a:off x="685800" y="3273552"/>
            <a:ext cx="2194560"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総括製造販売責任者</a:t>
            </a:r>
            <a:endParaRPr lang="en-US" sz="1400" dirty="0"/>
          </a:p>
        </p:txBody>
      </p:sp>
      <p:sp>
        <p:nvSpPr>
          <p:cNvPr id="4" name="Text 5"/>
          <p:cNvSpPr/>
          <p:nvPr/>
        </p:nvSpPr>
        <p:spPr>
          <a:xfrm>
            <a:off x="685800" y="3675888"/>
            <a:ext cx="2231136" cy="61264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品質・安全管理業務の統括</a:t>
            </a:r>
            <a:endParaRPr lang="en-US" sz="1050" dirty="0"/>
          </a:p>
          <a:p>
            <a:pPr marL="342900" indent="-342900">
              <a:spcAft>
                <a:spcPts val="400"/>
              </a:spcAft>
              <a:buSzPct val="100000"/>
              <a:buChar char="•"/>
            </a:pPr>
            <a:r>
              <a:rPr lang="en-US" sz="1050" dirty="0" err="1">
                <a:solidFill>
                  <a:srgbClr val="55636E"/>
                </a:solidFill>
                <a:latin typeface="Meiryo" pitchFamily="34" charset="0"/>
                <a:ea typeface="Meiryo" pitchFamily="34" charset="-122"/>
                <a:cs typeface="Meiryo" pitchFamily="34" charset="-120"/>
              </a:rPr>
              <a:t>所定の学歴・実務経験が必要</a:t>
            </a:r>
            <a:endParaRPr lang="en-US" sz="1050" dirty="0"/>
          </a:p>
        </p:txBody>
      </p:sp>
      <p:sp>
        <p:nvSpPr>
          <p:cNvPr id="9" name="card">
            <a:extLst>
              <a:ext uri="{C183D7F6-B498-43B3-948B-1728B52AA6E4}">
                <adec:decorative xmlns:adec="http://schemas.microsoft.com/office/drawing/2017/decorative" val="1"/>
              </a:ext>
            </a:extLst>
          </p:cNvPr>
          <p:cNvSpPr/>
          <p:nvPr/>
        </p:nvSpPr>
        <p:spPr>
          <a:xfrm>
            <a:off x="3273552" y="3108960"/>
            <a:ext cx="2596896" cy="132588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0" name="accent">
            <a:extLst>
              <a:ext uri="{C183D7F6-B498-43B3-948B-1728B52AA6E4}">
                <adec:decorative xmlns:adec="http://schemas.microsoft.com/office/drawing/2017/decorative" val="1"/>
              </a:ext>
            </a:extLst>
          </p:cNvPr>
          <p:cNvSpPr/>
          <p:nvPr/>
        </p:nvSpPr>
        <p:spPr>
          <a:xfrm>
            <a:off x="3273552" y="3108960"/>
            <a:ext cx="2596896" cy="54864"/>
          </a:xfrm>
          <a:prstGeom prst="rect">
            <a:avLst/>
          </a:prstGeom>
          <a:solidFill>
            <a:srgbClr val="0F2E4C"/>
          </a:solidFill>
          <a:ln/>
        </p:spPr>
        <p:txBody>
          <a:bodyPr/>
          <a:lstStyle/>
          <a:p>
            <a:endParaRPr lang="ja-JP" altLang="en-US"/>
          </a:p>
        </p:txBody>
      </p:sp>
      <p:sp>
        <p:nvSpPr>
          <p:cNvPr id="11" name="Text 8"/>
          <p:cNvSpPr/>
          <p:nvPr/>
        </p:nvSpPr>
        <p:spPr>
          <a:xfrm>
            <a:off x="3456432" y="3273552"/>
            <a:ext cx="2194560" cy="384048"/>
          </a:xfrm>
          <a:prstGeom prst="rect">
            <a:avLst/>
          </a:prstGeom>
          <a:noFill/>
          <a:ln/>
        </p:spPr>
        <p:txBody>
          <a:bodyPr wrap="square" lIns="0" tIns="0" rIns="0" bIns="0" rtlCol="0" anchor="ctr"/>
          <a:lstStyle/>
          <a:p>
            <a:pPr marL="0" indent="0">
              <a:buNone/>
            </a:pPr>
            <a:r>
              <a:rPr lang="zh-TW" altLang="en-US" sz="1400" b="1" dirty="0">
                <a:solidFill>
                  <a:srgbClr val="0F2E4C"/>
                </a:solidFill>
                <a:latin typeface="Meiryo" pitchFamily="34" charset="0"/>
                <a:ea typeface="Meiryo" pitchFamily="34" charset="-122"/>
                <a:cs typeface="Meiryo" pitchFamily="34" charset="-120"/>
              </a:rPr>
              <a:t>国内品質業務運営責任者</a:t>
            </a:r>
            <a:endParaRPr lang="en-US" sz="1400" dirty="0"/>
          </a:p>
        </p:txBody>
      </p:sp>
      <p:sp>
        <p:nvSpPr>
          <p:cNvPr id="12" name="Text 9"/>
          <p:cNvSpPr/>
          <p:nvPr/>
        </p:nvSpPr>
        <p:spPr>
          <a:xfrm>
            <a:off x="3456432" y="3675888"/>
            <a:ext cx="2231136" cy="61264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QMS省令に基づく品質保証</a:t>
            </a:r>
            <a:endParaRPr lang="en-US" sz="1050" dirty="0"/>
          </a:p>
          <a:p>
            <a:pPr marL="342900" indent="-342900">
              <a:spcAft>
                <a:spcPts val="400"/>
              </a:spcAft>
              <a:buSzPct val="100000"/>
              <a:buChar char="•"/>
            </a:pPr>
            <a:r>
              <a:rPr lang="en-US" sz="1050">
                <a:solidFill>
                  <a:srgbClr val="55636E"/>
                </a:solidFill>
                <a:latin typeface="Meiryo" pitchFamily="34" charset="0"/>
                <a:ea typeface="Meiryo" pitchFamily="34" charset="-122"/>
                <a:cs typeface="Meiryo" pitchFamily="34" charset="-120"/>
              </a:rPr>
              <a:t>販売部門から独立した品質保証部門の責任者</a:t>
            </a:r>
            <a:endParaRPr lang="en-US" sz="1050" dirty="0"/>
          </a:p>
        </p:txBody>
      </p:sp>
      <p:sp>
        <p:nvSpPr>
          <p:cNvPr id="13" name="card">
            <a:extLst>
              <a:ext uri="{C183D7F6-B498-43B3-948B-1728B52AA6E4}">
                <adec:decorative xmlns:adec="http://schemas.microsoft.com/office/drawing/2017/decorative" val="1"/>
              </a:ext>
            </a:extLst>
          </p:cNvPr>
          <p:cNvSpPr/>
          <p:nvPr/>
        </p:nvSpPr>
        <p:spPr>
          <a:xfrm>
            <a:off x="6044184" y="3108960"/>
            <a:ext cx="2596896" cy="1325880"/>
          </a:xfrm>
          <a:prstGeom prst="rect">
            <a:avLst/>
          </a:prstGeom>
          <a:solidFill>
            <a:srgbClr val="FFFFFF"/>
          </a:solidFill>
          <a:ln w="12700">
            <a:solidFill>
              <a:srgbClr val="D8E2E8"/>
            </a:solidFill>
            <a:prstDash val="solid"/>
          </a:ln>
          <a:effectLst>
            <a:outerShdw blurRad="127000" dist="25400" dir="5400000" algn="bl" rotWithShape="0">
              <a:srgbClr val="0F2E4C">
                <a:alpha val="10000"/>
              </a:srgbClr>
            </a:outerShdw>
          </a:effectLst>
        </p:spPr>
        <p:txBody>
          <a:bodyPr/>
          <a:lstStyle/>
          <a:p>
            <a:endParaRPr lang="ja-JP" altLang="en-US"/>
          </a:p>
        </p:txBody>
      </p:sp>
      <p:sp>
        <p:nvSpPr>
          <p:cNvPr id="14" name="accent">
            <a:extLst>
              <a:ext uri="{C183D7F6-B498-43B3-948B-1728B52AA6E4}">
                <adec:decorative xmlns:adec="http://schemas.microsoft.com/office/drawing/2017/decorative" val="1"/>
              </a:ext>
            </a:extLst>
          </p:cNvPr>
          <p:cNvSpPr/>
          <p:nvPr/>
        </p:nvSpPr>
        <p:spPr>
          <a:xfrm>
            <a:off x="6044184" y="3108960"/>
            <a:ext cx="2596896" cy="54864"/>
          </a:xfrm>
          <a:prstGeom prst="rect">
            <a:avLst/>
          </a:prstGeom>
          <a:solidFill>
            <a:srgbClr val="C98A16"/>
          </a:solidFill>
          <a:ln/>
        </p:spPr>
        <p:txBody>
          <a:bodyPr/>
          <a:lstStyle/>
          <a:p>
            <a:endParaRPr lang="ja-JP" altLang="en-US"/>
          </a:p>
        </p:txBody>
      </p:sp>
      <p:sp>
        <p:nvSpPr>
          <p:cNvPr id="15" name="Text 12"/>
          <p:cNvSpPr/>
          <p:nvPr/>
        </p:nvSpPr>
        <p:spPr>
          <a:xfrm>
            <a:off x="6227064" y="3273552"/>
            <a:ext cx="2194560" cy="384048"/>
          </a:xfrm>
          <a:prstGeom prst="rect">
            <a:avLst/>
          </a:prstGeom>
          <a:noFill/>
          <a:ln/>
        </p:spPr>
        <p:txBody>
          <a:bodyPr wrap="square" lIns="0" tIns="0" rIns="0" bIns="0" rtlCol="0" anchor="ctr"/>
          <a:lstStyle/>
          <a:p>
            <a:pPr marL="0" indent="0">
              <a:buNone/>
            </a:pPr>
            <a:r>
              <a:rPr lang="en-US" sz="1400" b="1" dirty="0">
                <a:solidFill>
                  <a:srgbClr val="0F2E4C"/>
                </a:solidFill>
                <a:latin typeface="Meiryo" pitchFamily="34" charset="0"/>
                <a:ea typeface="Meiryo" pitchFamily="34" charset="-122"/>
                <a:cs typeface="Meiryo" pitchFamily="34" charset="-120"/>
              </a:rPr>
              <a:t>安全管理責任者</a:t>
            </a:r>
            <a:endParaRPr lang="en-US" sz="1400" dirty="0"/>
          </a:p>
        </p:txBody>
      </p:sp>
      <p:sp>
        <p:nvSpPr>
          <p:cNvPr id="16" name="Text 13"/>
          <p:cNvSpPr/>
          <p:nvPr/>
        </p:nvSpPr>
        <p:spPr>
          <a:xfrm>
            <a:off x="6227064" y="3675888"/>
            <a:ext cx="2231136" cy="612648"/>
          </a:xfrm>
          <a:prstGeom prst="rect">
            <a:avLst/>
          </a:prstGeom>
          <a:noFill/>
          <a:ln/>
        </p:spPr>
        <p:txBody>
          <a:bodyPr wrap="square" lIns="0" tIns="0" rIns="0" bIns="0" rtlCol="0" anchor="ctr"/>
          <a:lstStyle/>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GVP省令に基づく安全管理</a:t>
            </a:r>
            <a:endParaRPr lang="en-US" sz="1050" dirty="0"/>
          </a:p>
          <a:p>
            <a:pPr marL="342900" indent="-342900">
              <a:spcAft>
                <a:spcPts val="400"/>
              </a:spcAft>
              <a:buSzPct val="100000"/>
              <a:buChar char="•"/>
            </a:pPr>
            <a:r>
              <a:rPr lang="en-US" sz="1050" dirty="0">
                <a:solidFill>
                  <a:srgbClr val="55636E"/>
                </a:solidFill>
                <a:latin typeface="Meiryo" pitchFamily="34" charset="0"/>
                <a:ea typeface="Meiryo" pitchFamily="34" charset="-122"/>
                <a:cs typeface="Meiryo" pitchFamily="34" charset="-120"/>
              </a:rPr>
              <a:t>不具合情報の収集・評価・報告</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3"/>
          <p:cNvSpPr>
            <a:spLocks noGrp="1"/>
          </p:cNvSpPr>
          <p:nvPr>
            <p:ph type="title" idx="103" hasCustomPrompt="1"/>
          </p:nvPr>
        </p:nvSpPr>
        <p:spPr>
          <a:xfrm>
            <a:off x="713232" y="310896"/>
            <a:ext cx="7955280" cy="530352"/>
          </a:xfrm>
          <a:prstGeom prst="rect">
            <a:avLst/>
          </a:prstGeom>
          <a:noFill/>
          <a:ln/>
        </p:spPr>
        <p:txBody>
          <a:bodyPr wrap="square" lIns="0" tIns="0" rIns="0" bIns="0" rtlCol="0" anchor="ctr"/>
          <a:lstStyle/>
          <a:p>
            <a:pPr marL="0" indent="0" algn="l">
              <a:buNone/>
            </a:pPr>
            <a:r>
              <a:rPr lang="en-US" sz="2100" b="1" dirty="0">
                <a:solidFill>
                  <a:srgbClr val="0F2E4C"/>
                </a:solidFill>
                <a:latin typeface="Meiryo" pitchFamily="34" charset="0"/>
                <a:ea typeface="Meiryo" pitchFamily="34" charset="-122"/>
                <a:cs typeface="Meiryo" pitchFamily="34" charset="-120"/>
              </a:rPr>
              <a:t>06 ｜ 承認・認証・届出の申請フロー</a:t>
            </a:r>
            <a:endParaRPr lang="en-US" sz="2100" dirty="0"/>
          </a:p>
        </p:txBody>
      </p:sp>
      <p:sp>
        <p:nvSpPr>
          <p:cNvPr id="3" name="Text 1"/>
          <p:cNvSpPr/>
          <p:nvPr/>
        </p:nvSpPr>
        <p:spPr>
          <a:xfrm>
            <a:off x="8092440" y="4645152"/>
            <a:ext cx="777240" cy="292608"/>
          </a:xfrm>
          <a:prstGeom prst="rect">
            <a:avLst/>
          </a:prstGeom>
          <a:noFill/>
          <a:ln/>
        </p:spPr>
        <p:txBody>
          <a:bodyPr wrap="square" rtlCol="0" anchor="ctr"/>
          <a:lstStyle/>
          <a:p>
            <a:pPr marL="0" indent="0" algn="r">
              <a:buNone/>
            </a:pPr>
            <a:r>
              <a:rPr lang="en-US" sz="1000">
                <a:solidFill>
                  <a:srgbClr val="55636E"/>
                </a:solidFill>
                <a:latin typeface="Arial" pitchFamily="34" charset="0"/>
                <a:ea typeface="Arial" pitchFamily="34" charset="-122"/>
                <a:cs typeface="Arial" pitchFamily="34" charset="-120"/>
              </a:rPr>
              <a:t>9</a:t>
            </a:r>
            <a:endParaRPr lang="en-US" sz="1000" dirty="0"/>
          </a:p>
        </p:txBody>
      </p:sp>
      <p:sp>
        <p:nvSpPr>
          <p:cNvPr id="4" name="step marker">
            <a:extLst>
              <a:ext uri="{C183D7F6-B498-43B3-948B-1728B52AA6E4}">
                <adec:decorative xmlns:adec="http://schemas.microsoft.com/office/drawing/2017/decorative" val="1"/>
              </a:ext>
            </a:extLst>
          </p:cNvPr>
          <p:cNvSpPr/>
          <p:nvPr/>
        </p:nvSpPr>
        <p:spPr>
          <a:xfrm>
            <a:off x="502920" y="1207008"/>
            <a:ext cx="475488" cy="475488"/>
          </a:xfrm>
          <a:prstGeom prst="ellipse">
            <a:avLst/>
          </a:prstGeom>
          <a:solidFill>
            <a:srgbClr val="0F2E4C"/>
          </a:solidFill>
          <a:ln/>
        </p:spPr>
        <p:txBody>
          <a:bodyPr/>
          <a:lstStyle/>
          <a:p>
            <a:endParaRPr lang="ja-JP" altLang="en-US"/>
          </a:p>
        </p:txBody>
      </p:sp>
      <p:sp>
        <p:nvSpPr>
          <p:cNvPr id="5" name="Text 3"/>
          <p:cNvSpPr/>
          <p:nvPr/>
        </p:nvSpPr>
        <p:spPr>
          <a:xfrm>
            <a:off x="502920" y="1207008"/>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1</a:t>
            </a:r>
            <a:endParaRPr lang="en-US" sz="1200" dirty="0"/>
          </a:p>
        </p:txBody>
      </p:sp>
      <p:sp>
        <p:nvSpPr>
          <p:cNvPr id="6" name="Text 4"/>
          <p:cNvSpPr/>
          <p:nvPr/>
        </p:nvSpPr>
        <p:spPr>
          <a:xfrm>
            <a:off x="1124712" y="1207008"/>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一般的名称・クラス分類の確定</a:t>
            </a:r>
            <a:endParaRPr lang="en-US" sz="1150" dirty="0"/>
          </a:p>
        </p:txBody>
      </p:sp>
      <p:sp>
        <p:nvSpPr>
          <p:cNvPr id="7" name="connector">
            <a:extLst>
              <a:ext uri="{C183D7F6-B498-43B3-948B-1728B52AA6E4}">
                <adec:decorative xmlns:adec="http://schemas.microsoft.com/office/drawing/2017/decorative" val="1"/>
              </a:ext>
            </a:extLst>
          </p:cNvPr>
          <p:cNvSpPr/>
          <p:nvPr/>
        </p:nvSpPr>
        <p:spPr>
          <a:xfrm>
            <a:off x="740664" y="1700784"/>
            <a:ext cx="0" cy="292608"/>
          </a:xfrm>
          <a:prstGeom prst="line">
            <a:avLst/>
          </a:prstGeom>
          <a:noFill/>
          <a:ln w="25400">
            <a:solidFill>
              <a:srgbClr val="D8E2E8"/>
            </a:solidFill>
            <a:prstDash val="solid"/>
          </a:ln>
        </p:spPr>
        <p:txBody>
          <a:bodyPr/>
          <a:lstStyle/>
          <a:p>
            <a:endParaRPr lang="ja-JP" altLang="en-US"/>
          </a:p>
        </p:txBody>
      </p:sp>
      <p:sp>
        <p:nvSpPr>
          <p:cNvPr id="8" name="step marker">
            <a:extLst>
              <a:ext uri="{C183D7F6-B498-43B3-948B-1728B52AA6E4}">
                <adec:decorative xmlns:adec="http://schemas.microsoft.com/office/drawing/2017/decorative" val="1"/>
              </a:ext>
            </a:extLst>
          </p:cNvPr>
          <p:cNvSpPr/>
          <p:nvPr/>
        </p:nvSpPr>
        <p:spPr>
          <a:xfrm>
            <a:off x="502920" y="2011680"/>
            <a:ext cx="475488" cy="475488"/>
          </a:xfrm>
          <a:prstGeom prst="ellipse">
            <a:avLst/>
          </a:prstGeom>
          <a:solidFill>
            <a:srgbClr val="0F2E4C"/>
          </a:solidFill>
          <a:ln/>
        </p:spPr>
        <p:txBody>
          <a:bodyPr/>
          <a:lstStyle/>
          <a:p>
            <a:endParaRPr lang="ja-JP" altLang="en-US"/>
          </a:p>
        </p:txBody>
      </p:sp>
      <p:sp>
        <p:nvSpPr>
          <p:cNvPr id="9" name="Text 7"/>
          <p:cNvSpPr/>
          <p:nvPr/>
        </p:nvSpPr>
        <p:spPr>
          <a:xfrm>
            <a:off x="502920" y="2011680"/>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2</a:t>
            </a:r>
            <a:endParaRPr lang="en-US" sz="1200" dirty="0"/>
          </a:p>
        </p:txBody>
      </p:sp>
      <p:sp>
        <p:nvSpPr>
          <p:cNvPr id="10" name="Text 8"/>
          <p:cNvSpPr/>
          <p:nvPr/>
        </p:nvSpPr>
        <p:spPr>
          <a:xfrm>
            <a:off x="1124712" y="2011680"/>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適合基準・認証基準の確認</a:t>
            </a:r>
            <a:endParaRPr lang="en-US" sz="1150" dirty="0"/>
          </a:p>
        </p:txBody>
      </p:sp>
      <p:sp>
        <p:nvSpPr>
          <p:cNvPr id="11" name="connector">
            <a:extLst>
              <a:ext uri="{C183D7F6-B498-43B3-948B-1728B52AA6E4}">
                <adec:decorative xmlns:adec="http://schemas.microsoft.com/office/drawing/2017/decorative" val="1"/>
              </a:ext>
            </a:extLst>
          </p:cNvPr>
          <p:cNvSpPr/>
          <p:nvPr/>
        </p:nvSpPr>
        <p:spPr>
          <a:xfrm>
            <a:off x="740664" y="2505456"/>
            <a:ext cx="0" cy="292608"/>
          </a:xfrm>
          <a:prstGeom prst="line">
            <a:avLst/>
          </a:prstGeom>
          <a:noFill/>
          <a:ln w="25400">
            <a:solidFill>
              <a:srgbClr val="D8E2E8"/>
            </a:solidFill>
            <a:prstDash val="solid"/>
          </a:ln>
        </p:spPr>
        <p:txBody>
          <a:bodyPr/>
          <a:lstStyle/>
          <a:p>
            <a:endParaRPr lang="ja-JP" altLang="en-US"/>
          </a:p>
        </p:txBody>
      </p:sp>
      <p:sp>
        <p:nvSpPr>
          <p:cNvPr id="12" name="step marker">
            <a:extLst>
              <a:ext uri="{C183D7F6-B498-43B3-948B-1728B52AA6E4}">
                <adec:decorative xmlns:adec="http://schemas.microsoft.com/office/drawing/2017/decorative" val="1"/>
              </a:ext>
            </a:extLst>
          </p:cNvPr>
          <p:cNvSpPr/>
          <p:nvPr/>
        </p:nvSpPr>
        <p:spPr>
          <a:xfrm>
            <a:off x="502920" y="2816352"/>
            <a:ext cx="475488" cy="475488"/>
          </a:xfrm>
          <a:prstGeom prst="ellipse">
            <a:avLst/>
          </a:prstGeom>
          <a:solidFill>
            <a:srgbClr val="0F2E4C"/>
          </a:solidFill>
          <a:ln/>
        </p:spPr>
        <p:txBody>
          <a:bodyPr/>
          <a:lstStyle/>
          <a:p>
            <a:endParaRPr lang="ja-JP" altLang="en-US"/>
          </a:p>
        </p:txBody>
      </p:sp>
      <p:sp>
        <p:nvSpPr>
          <p:cNvPr id="13" name="Text 11"/>
          <p:cNvSpPr/>
          <p:nvPr/>
        </p:nvSpPr>
        <p:spPr>
          <a:xfrm>
            <a:off x="502920" y="2816352"/>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3</a:t>
            </a:r>
            <a:endParaRPr lang="en-US" sz="1200" dirty="0"/>
          </a:p>
        </p:txBody>
      </p:sp>
      <p:sp>
        <p:nvSpPr>
          <p:cNvPr id="14" name="Text 12"/>
          <p:cNvSpPr/>
          <p:nvPr/>
        </p:nvSpPr>
        <p:spPr>
          <a:xfrm>
            <a:off x="1124712" y="2816352"/>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設計開発・非臨床試験（性能・生物学的安全性）</a:t>
            </a:r>
            <a:endParaRPr lang="en-US" sz="1150" dirty="0"/>
          </a:p>
        </p:txBody>
      </p:sp>
      <p:sp>
        <p:nvSpPr>
          <p:cNvPr id="15" name="connector">
            <a:extLst>
              <a:ext uri="{C183D7F6-B498-43B3-948B-1728B52AA6E4}">
                <adec:decorative xmlns:adec="http://schemas.microsoft.com/office/drawing/2017/decorative" val="1"/>
              </a:ext>
            </a:extLst>
          </p:cNvPr>
          <p:cNvSpPr/>
          <p:nvPr/>
        </p:nvSpPr>
        <p:spPr>
          <a:xfrm>
            <a:off x="740664" y="3310128"/>
            <a:ext cx="0" cy="292608"/>
          </a:xfrm>
          <a:prstGeom prst="line">
            <a:avLst/>
          </a:prstGeom>
          <a:noFill/>
          <a:ln w="25400">
            <a:solidFill>
              <a:srgbClr val="D8E2E8"/>
            </a:solidFill>
            <a:prstDash val="solid"/>
          </a:ln>
        </p:spPr>
        <p:txBody>
          <a:bodyPr/>
          <a:lstStyle/>
          <a:p>
            <a:endParaRPr lang="ja-JP" altLang="en-US"/>
          </a:p>
        </p:txBody>
      </p:sp>
      <p:sp>
        <p:nvSpPr>
          <p:cNvPr id="16" name="step marker">
            <a:extLst>
              <a:ext uri="{C183D7F6-B498-43B3-948B-1728B52AA6E4}">
                <adec:decorative xmlns:adec="http://schemas.microsoft.com/office/drawing/2017/decorative" val="1"/>
              </a:ext>
            </a:extLst>
          </p:cNvPr>
          <p:cNvSpPr/>
          <p:nvPr/>
        </p:nvSpPr>
        <p:spPr>
          <a:xfrm>
            <a:off x="502920" y="3621024"/>
            <a:ext cx="475488" cy="475488"/>
          </a:xfrm>
          <a:prstGeom prst="ellipse">
            <a:avLst/>
          </a:prstGeom>
          <a:solidFill>
            <a:srgbClr val="0F2E4C"/>
          </a:solidFill>
          <a:ln/>
        </p:spPr>
        <p:txBody>
          <a:bodyPr/>
          <a:lstStyle/>
          <a:p>
            <a:endParaRPr lang="ja-JP" altLang="en-US"/>
          </a:p>
        </p:txBody>
      </p:sp>
      <p:sp>
        <p:nvSpPr>
          <p:cNvPr id="17" name="Text 15"/>
          <p:cNvSpPr/>
          <p:nvPr/>
        </p:nvSpPr>
        <p:spPr>
          <a:xfrm>
            <a:off x="502920" y="3621024"/>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4</a:t>
            </a:r>
            <a:endParaRPr lang="en-US" sz="1200" dirty="0"/>
          </a:p>
        </p:txBody>
      </p:sp>
      <p:sp>
        <p:nvSpPr>
          <p:cNvPr id="18" name="Text 16"/>
          <p:cNvSpPr/>
          <p:nvPr/>
        </p:nvSpPr>
        <p:spPr>
          <a:xfrm>
            <a:off x="1124712" y="3621024"/>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必要に応じた臨床評価／治験の実施</a:t>
            </a:r>
            <a:endParaRPr lang="en-US" sz="1150" dirty="0"/>
          </a:p>
        </p:txBody>
      </p:sp>
      <p:sp>
        <p:nvSpPr>
          <p:cNvPr id="19" name="step marker">
            <a:extLst>
              <a:ext uri="{C183D7F6-B498-43B3-948B-1728B52AA6E4}">
                <adec:decorative xmlns:adec="http://schemas.microsoft.com/office/drawing/2017/decorative" val="1"/>
              </a:ext>
            </a:extLst>
          </p:cNvPr>
          <p:cNvSpPr/>
          <p:nvPr/>
        </p:nvSpPr>
        <p:spPr>
          <a:xfrm>
            <a:off x="4617720" y="1207008"/>
            <a:ext cx="475488" cy="475488"/>
          </a:xfrm>
          <a:prstGeom prst="ellipse">
            <a:avLst/>
          </a:prstGeom>
          <a:solidFill>
            <a:srgbClr val="0E8C8C"/>
          </a:solidFill>
          <a:ln/>
        </p:spPr>
        <p:txBody>
          <a:bodyPr/>
          <a:lstStyle/>
          <a:p>
            <a:endParaRPr lang="ja-JP" altLang="en-US"/>
          </a:p>
        </p:txBody>
      </p:sp>
      <p:sp>
        <p:nvSpPr>
          <p:cNvPr id="20" name="Text 18"/>
          <p:cNvSpPr/>
          <p:nvPr/>
        </p:nvSpPr>
        <p:spPr>
          <a:xfrm>
            <a:off x="4617720" y="1207008"/>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5</a:t>
            </a:r>
            <a:endParaRPr lang="en-US" sz="1200" dirty="0"/>
          </a:p>
        </p:txBody>
      </p:sp>
      <p:sp>
        <p:nvSpPr>
          <p:cNvPr id="21" name="Text 19"/>
          <p:cNvSpPr/>
          <p:nvPr/>
        </p:nvSpPr>
        <p:spPr>
          <a:xfrm>
            <a:off x="5239512" y="1207008"/>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申請区分の決定（承認・認証・届出）</a:t>
            </a:r>
            <a:endParaRPr lang="en-US" sz="1150" dirty="0"/>
          </a:p>
        </p:txBody>
      </p:sp>
      <p:sp>
        <p:nvSpPr>
          <p:cNvPr id="22" name="connector">
            <a:extLst>
              <a:ext uri="{C183D7F6-B498-43B3-948B-1728B52AA6E4}">
                <adec:decorative xmlns:adec="http://schemas.microsoft.com/office/drawing/2017/decorative" val="1"/>
              </a:ext>
            </a:extLst>
          </p:cNvPr>
          <p:cNvSpPr/>
          <p:nvPr/>
        </p:nvSpPr>
        <p:spPr>
          <a:xfrm>
            <a:off x="4855464" y="1700784"/>
            <a:ext cx="0" cy="292608"/>
          </a:xfrm>
          <a:prstGeom prst="line">
            <a:avLst/>
          </a:prstGeom>
          <a:noFill/>
          <a:ln w="25400">
            <a:solidFill>
              <a:srgbClr val="D8E2E8"/>
            </a:solidFill>
            <a:prstDash val="solid"/>
          </a:ln>
        </p:spPr>
        <p:txBody>
          <a:bodyPr/>
          <a:lstStyle/>
          <a:p>
            <a:endParaRPr lang="ja-JP" altLang="en-US"/>
          </a:p>
        </p:txBody>
      </p:sp>
      <p:sp>
        <p:nvSpPr>
          <p:cNvPr id="23" name="step marker">
            <a:extLst>
              <a:ext uri="{C183D7F6-B498-43B3-948B-1728B52AA6E4}">
                <adec:decorative xmlns:adec="http://schemas.microsoft.com/office/drawing/2017/decorative" val="1"/>
              </a:ext>
            </a:extLst>
          </p:cNvPr>
          <p:cNvSpPr/>
          <p:nvPr/>
        </p:nvSpPr>
        <p:spPr>
          <a:xfrm>
            <a:off x="4617720" y="2011680"/>
            <a:ext cx="475488" cy="475488"/>
          </a:xfrm>
          <a:prstGeom prst="ellipse">
            <a:avLst/>
          </a:prstGeom>
          <a:solidFill>
            <a:srgbClr val="0E8C8C"/>
          </a:solidFill>
          <a:ln/>
        </p:spPr>
        <p:txBody>
          <a:bodyPr/>
          <a:lstStyle/>
          <a:p>
            <a:endParaRPr lang="ja-JP" altLang="en-US"/>
          </a:p>
        </p:txBody>
      </p:sp>
      <p:sp>
        <p:nvSpPr>
          <p:cNvPr id="24" name="Text 22"/>
          <p:cNvSpPr/>
          <p:nvPr/>
        </p:nvSpPr>
        <p:spPr>
          <a:xfrm>
            <a:off x="4617720" y="2011680"/>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6</a:t>
            </a:r>
            <a:endParaRPr lang="en-US" sz="1200" dirty="0"/>
          </a:p>
        </p:txBody>
      </p:sp>
      <p:sp>
        <p:nvSpPr>
          <p:cNvPr id="25" name="Text 23"/>
          <p:cNvSpPr/>
          <p:nvPr/>
        </p:nvSpPr>
        <p:spPr>
          <a:xfrm>
            <a:off x="5239512" y="2011680"/>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申請書作成（STED／添付資料）と提出</a:t>
            </a:r>
            <a:endParaRPr lang="en-US" sz="1150" dirty="0"/>
          </a:p>
        </p:txBody>
      </p:sp>
      <p:sp>
        <p:nvSpPr>
          <p:cNvPr id="26" name="connector">
            <a:extLst>
              <a:ext uri="{C183D7F6-B498-43B3-948B-1728B52AA6E4}">
                <adec:decorative xmlns:adec="http://schemas.microsoft.com/office/drawing/2017/decorative" val="1"/>
              </a:ext>
            </a:extLst>
          </p:cNvPr>
          <p:cNvSpPr/>
          <p:nvPr/>
        </p:nvSpPr>
        <p:spPr>
          <a:xfrm>
            <a:off x="4855464" y="2505456"/>
            <a:ext cx="0" cy="292608"/>
          </a:xfrm>
          <a:prstGeom prst="line">
            <a:avLst/>
          </a:prstGeom>
          <a:noFill/>
          <a:ln w="25400">
            <a:solidFill>
              <a:srgbClr val="D8E2E8"/>
            </a:solidFill>
            <a:prstDash val="solid"/>
          </a:ln>
        </p:spPr>
        <p:txBody>
          <a:bodyPr/>
          <a:lstStyle/>
          <a:p>
            <a:endParaRPr lang="ja-JP" altLang="en-US"/>
          </a:p>
        </p:txBody>
      </p:sp>
      <p:sp>
        <p:nvSpPr>
          <p:cNvPr id="27" name="step marker">
            <a:extLst>
              <a:ext uri="{C183D7F6-B498-43B3-948B-1728B52AA6E4}">
                <adec:decorative xmlns:adec="http://schemas.microsoft.com/office/drawing/2017/decorative" val="1"/>
              </a:ext>
            </a:extLst>
          </p:cNvPr>
          <p:cNvSpPr/>
          <p:nvPr/>
        </p:nvSpPr>
        <p:spPr>
          <a:xfrm>
            <a:off x="4617720" y="2816352"/>
            <a:ext cx="475488" cy="475488"/>
          </a:xfrm>
          <a:prstGeom prst="ellipse">
            <a:avLst/>
          </a:prstGeom>
          <a:solidFill>
            <a:srgbClr val="0E8C8C"/>
          </a:solidFill>
          <a:ln/>
        </p:spPr>
        <p:txBody>
          <a:bodyPr/>
          <a:lstStyle/>
          <a:p>
            <a:endParaRPr lang="ja-JP" altLang="en-US"/>
          </a:p>
        </p:txBody>
      </p:sp>
      <p:sp>
        <p:nvSpPr>
          <p:cNvPr id="28" name="Text 26"/>
          <p:cNvSpPr/>
          <p:nvPr/>
        </p:nvSpPr>
        <p:spPr>
          <a:xfrm>
            <a:off x="4617720" y="2816352"/>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7</a:t>
            </a:r>
            <a:endParaRPr lang="en-US" sz="1200" dirty="0"/>
          </a:p>
        </p:txBody>
      </p:sp>
      <p:sp>
        <p:nvSpPr>
          <p:cNvPr id="29" name="Text 27"/>
          <p:cNvSpPr/>
          <p:nvPr/>
        </p:nvSpPr>
        <p:spPr>
          <a:xfrm>
            <a:off x="5239512" y="2816352"/>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審査対応（照会事項回答）・QMS適合性調査</a:t>
            </a:r>
            <a:endParaRPr lang="en-US" sz="1150" dirty="0"/>
          </a:p>
        </p:txBody>
      </p:sp>
      <p:sp>
        <p:nvSpPr>
          <p:cNvPr id="30" name="connector">
            <a:extLst>
              <a:ext uri="{C183D7F6-B498-43B3-948B-1728B52AA6E4}">
                <adec:decorative xmlns:adec="http://schemas.microsoft.com/office/drawing/2017/decorative" val="1"/>
              </a:ext>
            </a:extLst>
          </p:cNvPr>
          <p:cNvSpPr/>
          <p:nvPr/>
        </p:nvSpPr>
        <p:spPr>
          <a:xfrm>
            <a:off x="4855464" y="3310128"/>
            <a:ext cx="0" cy="292608"/>
          </a:xfrm>
          <a:prstGeom prst="line">
            <a:avLst/>
          </a:prstGeom>
          <a:noFill/>
          <a:ln w="25400">
            <a:solidFill>
              <a:srgbClr val="D8E2E8"/>
            </a:solidFill>
            <a:prstDash val="solid"/>
          </a:ln>
        </p:spPr>
        <p:txBody>
          <a:bodyPr/>
          <a:lstStyle/>
          <a:p>
            <a:endParaRPr lang="ja-JP" altLang="en-US"/>
          </a:p>
        </p:txBody>
      </p:sp>
      <p:sp>
        <p:nvSpPr>
          <p:cNvPr id="31" name="step marker">
            <a:extLst>
              <a:ext uri="{C183D7F6-B498-43B3-948B-1728B52AA6E4}">
                <adec:decorative xmlns:adec="http://schemas.microsoft.com/office/drawing/2017/decorative" val="1"/>
              </a:ext>
            </a:extLst>
          </p:cNvPr>
          <p:cNvSpPr/>
          <p:nvPr/>
        </p:nvSpPr>
        <p:spPr>
          <a:xfrm>
            <a:off x="4617720" y="3621024"/>
            <a:ext cx="475488" cy="475488"/>
          </a:xfrm>
          <a:prstGeom prst="ellipse">
            <a:avLst/>
          </a:prstGeom>
          <a:solidFill>
            <a:srgbClr val="0E8C8C"/>
          </a:solidFill>
          <a:ln/>
        </p:spPr>
        <p:txBody>
          <a:bodyPr/>
          <a:lstStyle/>
          <a:p>
            <a:endParaRPr lang="ja-JP" altLang="en-US"/>
          </a:p>
        </p:txBody>
      </p:sp>
      <p:sp>
        <p:nvSpPr>
          <p:cNvPr id="32" name="Text 30"/>
          <p:cNvSpPr/>
          <p:nvPr/>
        </p:nvSpPr>
        <p:spPr>
          <a:xfrm>
            <a:off x="4617720" y="3621024"/>
            <a:ext cx="475488" cy="475488"/>
          </a:xfrm>
          <a:prstGeom prst="rect">
            <a:avLst/>
          </a:prstGeom>
          <a:noFill/>
          <a:ln/>
        </p:spPr>
        <p:txBody>
          <a:bodyPr wrap="square" lIns="0" tIns="0" rIns="0" bIns="0"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8</a:t>
            </a:r>
            <a:endParaRPr lang="en-US" sz="1200" dirty="0"/>
          </a:p>
        </p:txBody>
      </p:sp>
      <p:sp>
        <p:nvSpPr>
          <p:cNvPr id="33" name="Text 31"/>
          <p:cNvSpPr/>
          <p:nvPr/>
        </p:nvSpPr>
        <p:spPr>
          <a:xfrm>
            <a:off x="5239512" y="3621024"/>
            <a:ext cx="3291840" cy="502920"/>
          </a:xfrm>
          <a:prstGeom prst="rect">
            <a:avLst/>
          </a:prstGeom>
          <a:noFill/>
          <a:ln/>
        </p:spPr>
        <p:txBody>
          <a:bodyPr wrap="square" lIns="0" tIns="0" rIns="0" bIns="0" rtlCol="0" anchor="ctr"/>
          <a:lstStyle/>
          <a:p>
            <a:pPr marL="0" indent="0">
              <a:buNone/>
            </a:pPr>
            <a:r>
              <a:rPr lang="en-US" sz="1150" dirty="0">
                <a:solidFill>
                  <a:srgbClr val="0F2E4C"/>
                </a:solidFill>
                <a:latin typeface="Meiryo" pitchFamily="34" charset="0"/>
                <a:ea typeface="Meiryo" pitchFamily="34" charset="-122"/>
                <a:cs typeface="Meiryo" pitchFamily="34" charset="-120"/>
              </a:rPr>
              <a:t>承認・認証取得</a:t>
            </a:r>
            <a:r>
              <a:rPr lang="en-US" sz="1150">
                <a:solidFill>
                  <a:srgbClr val="0F2E4C"/>
                </a:solidFill>
                <a:latin typeface="Meiryo" pitchFamily="34" charset="0"/>
                <a:ea typeface="Meiryo" pitchFamily="34" charset="-122"/>
                <a:cs typeface="Meiryo" pitchFamily="34" charset="-120"/>
              </a:rPr>
              <a:t>（クラスⅠは製造販売届出）・</a:t>
            </a:r>
            <a:r>
              <a:rPr lang="en-US" sz="1150" dirty="0">
                <a:solidFill>
                  <a:srgbClr val="0F2E4C"/>
                </a:solidFill>
                <a:latin typeface="Meiryo" pitchFamily="34" charset="0"/>
                <a:ea typeface="Meiryo" pitchFamily="34" charset="-122"/>
                <a:cs typeface="Meiryo" pitchFamily="34" charset="-120"/>
              </a:rPr>
              <a:t>上市</a:t>
            </a:r>
            <a:endParaRPr lang="en-US" sz="1150" dirty="0"/>
          </a:p>
        </p:txBody>
      </p:sp>
      <p:sp>
        <p:nvSpPr>
          <p:cNvPr id="34" name="rule">
            <a:extLst>
              <a:ext uri="{C183D7F6-B498-43B3-948B-1728B52AA6E4}">
                <adec:decorative xmlns:adec="http://schemas.microsoft.com/office/drawing/2017/decorative" val="1"/>
              </a:ext>
            </a:extLst>
          </p:cNvPr>
          <p:cNvSpPr/>
          <p:nvPr/>
        </p:nvSpPr>
        <p:spPr>
          <a:xfrm>
            <a:off x="502920" y="4434840"/>
            <a:ext cx="8138160" cy="0"/>
          </a:xfrm>
          <a:prstGeom prst="rect">
            <a:avLst/>
          </a:prstGeom>
          <a:solidFill>
            <a:srgbClr val="D8E2E8"/>
          </a:solidFill>
          <a:ln/>
        </p:spPr>
        <p:txBody>
          <a:bodyPr/>
          <a:lstStyle/>
          <a:p>
            <a:endParaRPr lang="ja-JP" altLang="en-US"/>
          </a:p>
        </p:txBody>
      </p:sp>
      <p:sp>
        <p:nvSpPr>
          <p:cNvPr id="35" name="Text 33"/>
          <p:cNvSpPr/>
          <p:nvPr/>
        </p:nvSpPr>
        <p:spPr>
          <a:xfrm>
            <a:off x="502920" y="4480560"/>
            <a:ext cx="8138160" cy="274320"/>
          </a:xfrm>
          <a:prstGeom prst="rect">
            <a:avLst/>
          </a:prstGeom>
          <a:noFill/>
          <a:ln/>
        </p:spPr>
        <p:txBody>
          <a:bodyPr wrap="square" lIns="0" tIns="0" rIns="0" bIns="0" rtlCol="0" anchor="ctr"/>
          <a:lstStyle/>
          <a:p>
            <a:pPr marL="0" indent="0">
              <a:buNone/>
            </a:pPr>
            <a:r>
              <a:rPr lang="en-US" sz="950" dirty="0">
                <a:solidFill>
                  <a:srgbClr val="55636E"/>
                </a:solidFill>
                <a:latin typeface="Meiryo" pitchFamily="34" charset="0"/>
                <a:ea typeface="Meiryo" pitchFamily="34" charset="-122"/>
                <a:cs typeface="Meiryo" pitchFamily="34" charset="-120"/>
              </a:rPr>
              <a:t>※ 標準的な審査期間は区分により異なるため、最新の事務連絡・審査基準を確認のうえスケジュールに反映する。</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854</Words>
  <Application>Microsoft Office PowerPoint</Application>
  <PresentationFormat>画面に合わせる (16:9)</PresentationFormat>
  <Paragraphs>258</Paragraphs>
  <Slides>14</Slides>
  <Notes>14</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14</vt:i4>
      </vt:variant>
    </vt:vector>
  </HeadingPairs>
  <TitlesOfParts>
    <vt:vector size="18" baseType="lpstr">
      <vt:lpstr>Meiryo</vt:lpstr>
      <vt:lpstr>Arial</vt:lpstr>
      <vt:lpstr>Calibri</vt:lpstr>
      <vt:lpstr>Office Theme</vt:lpstr>
      <vt:lpstr>医療機器 新規参入 事業計画</vt:lpstr>
      <vt:lpstr>本テンプレートについて</vt:lpstr>
      <vt:lpstr>目次</vt:lpstr>
      <vt:lpstr>01 ｜ 事業概要と参入目的</vt:lpstr>
      <vt:lpstr>02 ｜ 市場環境と参入機会</vt:lpstr>
      <vt:lpstr>03 ｜ 対象製品とクラス分類</vt:lpstr>
      <vt:lpstr>04 ｜ 薬機法上必要な許認可の全体像</vt:lpstr>
      <vt:lpstr>05 ｜ 製造販売業許可と三役体制</vt:lpstr>
      <vt:lpstr>06 ｜ 承認・認証・届出の申請フロー</vt:lpstr>
      <vt:lpstr>07 ｜ QMS適合性調査と製造体制</vt:lpstr>
      <vt:lpstr>08 ｜ 開発〜上市ロードマップ</vt:lpstr>
      <vt:lpstr>09 ｜ 投資・収支計画</vt:lpstr>
      <vt:lpstr>10 ｜ リスクと対応策</vt:lpstr>
      <vt:lpstr>次のアクション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 S</dc:creator>
  <cp:lastModifiedBy>H S</cp:lastModifiedBy>
  <cp:revision>7</cp:revision>
  <dcterms:created xsi:type="dcterms:W3CDTF">2026-08-14T05:38:04Z</dcterms:created>
  <dcterms:modified xsi:type="dcterms:W3CDTF">2026-08-14T14:20:40Z</dcterms:modified>
</cp:coreProperties>
</file>